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9" r:id="rId1"/>
  </p:sldMasterIdLst>
  <p:notesMasterIdLst>
    <p:notesMasterId r:id="rId16"/>
  </p:notesMasterIdLst>
  <p:handoutMasterIdLst>
    <p:handoutMasterId r:id="rId17"/>
  </p:handoutMasterIdLst>
  <p:sldIdLst>
    <p:sldId id="280" r:id="rId2"/>
    <p:sldId id="319" r:id="rId3"/>
    <p:sldId id="321" r:id="rId4"/>
    <p:sldId id="320" r:id="rId5"/>
    <p:sldId id="322" r:id="rId6"/>
    <p:sldId id="323" r:id="rId7"/>
    <p:sldId id="324" r:id="rId8"/>
    <p:sldId id="325" r:id="rId9"/>
    <p:sldId id="326" r:id="rId10"/>
    <p:sldId id="327" r:id="rId11"/>
    <p:sldId id="328" r:id="rId12"/>
    <p:sldId id="329" r:id="rId13"/>
    <p:sldId id="318" r:id="rId14"/>
    <p:sldId id="301" r:id="rId15"/>
  </p:sldIdLst>
  <p:sldSz cx="23409275" cy="13166725"/>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128"/>
        <a:cs typeface="+mn-cs"/>
      </a:defRPr>
    </a:lvl1pPr>
    <a:lvl2pPr marL="1120775" indent="3175" algn="l" rtl="0" fontAlgn="base">
      <a:spcBef>
        <a:spcPct val="0"/>
      </a:spcBef>
      <a:spcAft>
        <a:spcPct val="0"/>
      </a:spcAft>
      <a:defRPr kern="1200">
        <a:solidFill>
          <a:schemeClr val="tx1"/>
        </a:solidFill>
        <a:latin typeface="Arial" charset="0"/>
        <a:ea typeface="ＭＳ Ｐゴシック" charset="-128"/>
        <a:cs typeface="+mn-cs"/>
      </a:defRPr>
    </a:lvl2pPr>
    <a:lvl3pPr marL="2244725" indent="3175" algn="l" rtl="0" fontAlgn="base">
      <a:spcBef>
        <a:spcPct val="0"/>
      </a:spcBef>
      <a:spcAft>
        <a:spcPct val="0"/>
      </a:spcAft>
      <a:defRPr kern="1200">
        <a:solidFill>
          <a:schemeClr val="tx1"/>
        </a:solidFill>
        <a:latin typeface="Arial" charset="0"/>
        <a:ea typeface="ＭＳ Ｐゴシック" charset="-128"/>
        <a:cs typeface="+mn-cs"/>
      </a:defRPr>
    </a:lvl3pPr>
    <a:lvl4pPr marL="3368675" indent="3175" algn="l" rtl="0" fontAlgn="base">
      <a:spcBef>
        <a:spcPct val="0"/>
      </a:spcBef>
      <a:spcAft>
        <a:spcPct val="0"/>
      </a:spcAft>
      <a:defRPr kern="1200">
        <a:solidFill>
          <a:schemeClr val="tx1"/>
        </a:solidFill>
        <a:latin typeface="Arial" charset="0"/>
        <a:ea typeface="ＭＳ Ｐゴシック" charset="-128"/>
        <a:cs typeface="+mn-cs"/>
      </a:defRPr>
    </a:lvl4pPr>
    <a:lvl5pPr marL="4494213" indent="3175" algn="l"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931" userDrawn="1">
          <p15:clr>
            <a:srgbClr val="A4A3A4"/>
          </p15:clr>
        </p15:guide>
        <p15:guide id="2" pos="89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C044"/>
    <a:srgbClr val="2E5266"/>
    <a:srgbClr val="6E8898"/>
    <a:srgbClr val="9FB1BC"/>
    <a:srgbClr val="D3D0CB"/>
    <a:srgbClr val="CBB3BF"/>
    <a:srgbClr val="95ADB6"/>
    <a:srgbClr val="8DA1B9"/>
    <a:srgbClr val="BEE5BF"/>
    <a:srgbClr val="F8E9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47"/>
    <p:restoredTop sz="89355"/>
  </p:normalViewPr>
  <p:slideViewPr>
    <p:cSldViewPr showGuides="1">
      <p:cViewPr varScale="1">
        <p:scale>
          <a:sx n="62" d="100"/>
          <a:sy n="62" d="100"/>
        </p:scale>
        <p:origin x="248" y="400"/>
      </p:cViewPr>
      <p:guideLst>
        <p:guide orient="horz" pos="931"/>
        <p:guide pos="89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BED862-AF33-0947-A601-FA6040CBDB50}" type="datetimeFigureOut">
              <a:rPr lang="en-US" smtClean="0"/>
              <a:t>7/15/19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A96838-F269-354B-874A-12817284FD5C}" type="slidenum">
              <a:rPr lang="en-US" smtClean="0"/>
              <a:t>‹#›</a:t>
            </a:fld>
            <a:endParaRPr lang="en-US" dirty="0"/>
          </a:p>
        </p:txBody>
      </p:sp>
    </p:spTree>
    <p:extLst>
      <p:ext uri="{BB962C8B-B14F-4D97-AF65-F5344CB8AC3E}">
        <p14:creationId xmlns:p14="http://schemas.microsoft.com/office/powerpoint/2010/main" val="113850429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1" name="Rectangle 3"/>
          <p:cNvSpPr>
            <a:spLocks noGrp="1" noChangeArrowheads="1"/>
          </p:cNvSpPr>
          <p:nvPr>
            <p:ph type="dt" idx="1"/>
          </p:nvPr>
        </p:nvSpPr>
        <p:spPr bwMode="auto">
          <a:xfrm>
            <a:off x="3884613" y="0"/>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a:defRPr sz="1200">
                <a:ea typeface="ＭＳ Ｐゴシック" charset="0"/>
                <a:cs typeface="+mn-cs"/>
              </a:defRPr>
            </a:lvl1pPr>
          </a:lstStyle>
          <a:p>
            <a:pPr>
              <a:defRPr/>
            </a:pPr>
            <a:endParaRPr lang="en-US" dirty="0"/>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38E0659F-3E19-A049-AC1A-FB6BFDC66573}" type="slidenum">
              <a:rPr lang="en-US" altLang="en-US"/>
              <a:pPr/>
              <a:t>‹#›</a:t>
            </a:fld>
            <a:endParaRPr lang="en-US" altLang="en-US" dirty="0"/>
          </a:p>
        </p:txBody>
      </p:sp>
    </p:spTree>
    <p:extLst>
      <p:ext uri="{BB962C8B-B14F-4D97-AF65-F5344CB8AC3E}">
        <p14:creationId xmlns:p14="http://schemas.microsoft.com/office/powerpoint/2010/main" val="15511218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3000" kern="1200">
        <a:solidFill>
          <a:schemeClr val="tx1"/>
        </a:solidFill>
        <a:latin typeface="Arial" charset="0"/>
        <a:ea typeface="ＭＳ Ｐゴシック" charset="0"/>
        <a:cs typeface="ＭＳ Ｐゴシック" charset="0"/>
      </a:defRPr>
    </a:lvl1pPr>
    <a:lvl2pPr marL="1120775" algn="l" rtl="0" eaLnBrk="0" fontAlgn="base" hangingPunct="0">
      <a:spcBef>
        <a:spcPct val="30000"/>
      </a:spcBef>
      <a:spcAft>
        <a:spcPct val="0"/>
      </a:spcAft>
      <a:defRPr sz="3000" kern="1200">
        <a:solidFill>
          <a:schemeClr val="tx1"/>
        </a:solidFill>
        <a:latin typeface="Arial" charset="0"/>
        <a:ea typeface="ＭＳ Ｐゴシック" charset="0"/>
        <a:cs typeface="+mn-cs"/>
      </a:defRPr>
    </a:lvl2pPr>
    <a:lvl3pPr marL="2244725" algn="l" rtl="0" eaLnBrk="0" fontAlgn="base" hangingPunct="0">
      <a:spcBef>
        <a:spcPct val="30000"/>
      </a:spcBef>
      <a:spcAft>
        <a:spcPct val="0"/>
      </a:spcAft>
      <a:defRPr sz="3000" kern="1200">
        <a:solidFill>
          <a:schemeClr val="tx1"/>
        </a:solidFill>
        <a:latin typeface="Arial" charset="0"/>
        <a:ea typeface="ＭＳ Ｐゴシック" charset="0"/>
        <a:cs typeface="+mn-cs"/>
      </a:defRPr>
    </a:lvl3pPr>
    <a:lvl4pPr marL="3368675" algn="l" rtl="0" eaLnBrk="0" fontAlgn="base" hangingPunct="0">
      <a:spcBef>
        <a:spcPct val="30000"/>
      </a:spcBef>
      <a:spcAft>
        <a:spcPct val="0"/>
      </a:spcAft>
      <a:defRPr sz="3000" kern="1200">
        <a:solidFill>
          <a:schemeClr val="tx1"/>
        </a:solidFill>
        <a:latin typeface="Arial" charset="0"/>
        <a:ea typeface="ＭＳ Ｐゴシック" charset="0"/>
        <a:cs typeface="+mn-cs"/>
      </a:defRPr>
    </a:lvl4pPr>
    <a:lvl5pPr marL="4494213" algn="l" rtl="0" eaLnBrk="0" fontAlgn="base" hangingPunct="0">
      <a:spcBef>
        <a:spcPct val="30000"/>
      </a:spcBef>
      <a:spcAft>
        <a:spcPct val="0"/>
      </a:spcAft>
      <a:defRPr sz="3000" kern="1200">
        <a:solidFill>
          <a:schemeClr val="tx1"/>
        </a:solidFill>
        <a:latin typeface="Arial" charset="0"/>
        <a:ea typeface="ＭＳ Ｐゴシック" charset="0"/>
        <a:cs typeface="+mn-cs"/>
      </a:defRPr>
    </a:lvl5pPr>
    <a:lvl6pPr marL="5623378" algn="l" defTabSz="1124677" rtl="0" eaLnBrk="1" latinLnBrk="0" hangingPunct="1">
      <a:defRPr sz="3000" kern="1200">
        <a:solidFill>
          <a:schemeClr val="tx1"/>
        </a:solidFill>
        <a:latin typeface="+mn-lt"/>
        <a:ea typeface="+mn-ea"/>
        <a:cs typeface="+mn-cs"/>
      </a:defRPr>
    </a:lvl6pPr>
    <a:lvl7pPr marL="6748052" algn="l" defTabSz="1124677" rtl="0" eaLnBrk="1" latinLnBrk="0" hangingPunct="1">
      <a:defRPr sz="3000" kern="1200">
        <a:solidFill>
          <a:schemeClr val="tx1"/>
        </a:solidFill>
        <a:latin typeface="+mn-lt"/>
        <a:ea typeface="+mn-ea"/>
        <a:cs typeface="+mn-cs"/>
      </a:defRPr>
    </a:lvl7pPr>
    <a:lvl8pPr marL="7872729" algn="l" defTabSz="1124677" rtl="0" eaLnBrk="1" latinLnBrk="0" hangingPunct="1">
      <a:defRPr sz="3000" kern="1200">
        <a:solidFill>
          <a:schemeClr val="tx1"/>
        </a:solidFill>
        <a:latin typeface="+mn-lt"/>
        <a:ea typeface="+mn-ea"/>
        <a:cs typeface="+mn-cs"/>
      </a:defRPr>
    </a:lvl8pPr>
    <a:lvl9pPr marL="8997403" algn="l" defTabSz="1124677" rtl="0" eaLnBrk="1" latinLnBrk="0" hangingPunct="1">
      <a:defRPr sz="3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E0659F-3E19-A049-AC1A-FB6BFDC66573}" type="slidenum">
              <a:rPr lang="en-US" altLang="en-US" smtClean="0"/>
              <a:pPr/>
              <a:t>1</a:t>
            </a:fld>
            <a:endParaRPr lang="en-US" altLang="en-US" dirty="0"/>
          </a:p>
        </p:txBody>
      </p:sp>
    </p:spTree>
    <p:extLst>
      <p:ext uri="{BB962C8B-B14F-4D97-AF65-F5344CB8AC3E}">
        <p14:creationId xmlns:p14="http://schemas.microsoft.com/office/powerpoint/2010/main" val="858152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Analytics staff need to be familiar with the different levels, how they relate and when they need to be executed. Staff who don’t have training in the higher levels need to understand when to get more advanced analysts involved</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8</a:t>
            </a:fld>
            <a:endParaRPr lang="en-US" altLang="en-US" dirty="0"/>
          </a:p>
        </p:txBody>
      </p:sp>
    </p:spTree>
    <p:extLst>
      <p:ext uri="{BB962C8B-B14F-4D97-AF65-F5344CB8AC3E}">
        <p14:creationId xmlns:p14="http://schemas.microsoft.com/office/powerpoint/2010/main" val="16111224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13</a:t>
            </a:fld>
            <a:endParaRPr lang="en-US" altLang="en-US" dirty="0"/>
          </a:p>
        </p:txBody>
      </p:sp>
    </p:spTree>
    <p:extLst>
      <p:ext uri="{BB962C8B-B14F-4D97-AF65-F5344CB8AC3E}">
        <p14:creationId xmlns:p14="http://schemas.microsoft.com/office/powerpoint/2010/main" val="9409614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3" name="Picture 6" descr="DESB.psd"/>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55975" y="2087563"/>
            <a:ext cx="16697325" cy="356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0"/>
          </p:nvPr>
        </p:nvSpPr>
        <p:spPr>
          <a:xfrm>
            <a:off x="0" y="6986664"/>
            <a:ext cx="23409275" cy="1419654"/>
          </a:xfrm>
        </p:spPr>
        <p:txBody>
          <a:bodyPr/>
          <a:lstStyle>
            <a:lvl1pPr marL="0" indent="0" algn="ctr">
              <a:buNone/>
              <a:defRPr sz="9800" b="1"/>
            </a:lvl1pPr>
          </a:lstStyle>
          <a:p>
            <a:pPr lvl="0"/>
            <a:r>
              <a:rPr lang="en-US" dirty="0"/>
              <a:t>Click to edit Master text styles</a:t>
            </a:r>
          </a:p>
        </p:txBody>
      </p:sp>
    </p:spTree>
    <p:extLst>
      <p:ext uri="{BB962C8B-B14F-4D97-AF65-F5344CB8AC3E}">
        <p14:creationId xmlns:p14="http://schemas.microsoft.com/office/powerpoint/2010/main" val="574020382"/>
      </p:ext>
    </p:extLst>
  </p:cSld>
  <p:clrMapOvr>
    <a:overrideClrMapping bg1="lt1" tx1="dk1" bg2="lt2" tx2="dk2" accent1="accent1" accent2="accent2" accent3="accent3" accent4="accent4" accent5="accent5" accent6="accent6" hlink="hlink" folHlink="folHlink"/>
  </p:clrMapOvr>
  <p:transition/>
  <p:hf sldNum="0"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61"/>
            <a:ext cx="21068348" cy="1362584"/>
          </a:xfrm>
        </p:spPr>
        <p:txBody>
          <a:bodyPr/>
          <a:lstStyle/>
          <a:p>
            <a:r>
              <a:rPr lang="en-US"/>
              <a:t>Click to edit Master title style</a:t>
            </a:r>
            <a:endParaRPr lang="en-US" dirty="0"/>
          </a:p>
        </p:txBody>
      </p:sp>
      <p:sp>
        <p:nvSpPr>
          <p:cNvPr id="3" name="Content Placeholder 2"/>
          <p:cNvSpPr>
            <a:spLocks noGrp="1"/>
          </p:cNvSpPr>
          <p:nvPr>
            <p:ph idx="4294967295"/>
          </p:nvPr>
        </p:nvSpPr>
        <p:spPr>
          <a:xfrm>
            <a:off x="1167534" y="2468562"/>
            <a:ext cx="21069300" cy="8821737"/>
          </a:xfrm>
        </p:spPr>
        <p:txBody>
          <a:bodyPr/>
          <a:lstStyle/>
          <a:p>
            <a:r>
              <a:rPr lang="en-US" altLang="en-US" dirty="0">
                <a:latin typeface="Arial" charset="0"/>
                <a:ea typeface="ＭＳ Ｐゴシック" charset="-128"/>
              </a:rPr>
              <a:t>Add Content Here</a:t>
            </a:r>
          </a:p>
          <a:p>
            <a:r>
              <a:rPr lang="en-US" altLang="en-US" dirty="0">
                <a:latin typeface="Arial" charset="0"/>
                <a:ea typeface="ＭＳ Ｐゴシック" charset="-128"/>
              </a:rPr>
              <a:t>And more here</a:t>
            </a:r>
          </a:p>
          <a:p>
            <a:pPr lvl="1"/>
            <a:r>
              <a:rPr lang="en-US" altLang="en-US" dirty="0">
                <a:latin typeface="Arial" charset="0"/>
                <a:ea typeface="ＭＳ Ｐゴシック" charset="-128"/>
              </a:rPr>
              <a:t>And more here</a:t>
            </a:r>
          </a:p>
        </p:txBody>
      </p:sp>
    </p:spTree>
    <p:extLst>
      <p:ext uri="{BB962C8B-B14F-4D97-AF65-F5344CB8AC3E}">
        <p14:creationId xmlns:p14="http://schemas.microsoft.com/office/powerpoint/2010/main" val="140149664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54"/>
            <a:ext cx="21068348" cy="136258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70491"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11899719"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353522640"/>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0464" y="487362"/>
            <a:ext cx="21068348" cy="1362584"/>
          </a:xfrm>
        </p:spPr>
        <p:txBody>
          <a:bodyPr/>
          <a:lstStyle/>
          <a:p>
            <a:r>
              <a:rPr lang="en-US"/>
              <a:t>Click to edit Master title style</a:t>
            </a:r>
            <a:endParaRPr lang="en-US" dirty="0"/>
          </a:p>
        </p:txBody>
      </p:sp>
    </p:spTree>
    <p:extLst>
      <p:ext uri="{BB962C8B-B14F-4D97-AF65-F5344CB8AC3E}">
        <p14:creationId xmlns:p14="http://schemas.microsoft.com/office/powerpoint/2010/main" val="36073780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9988" y="469900"/>
            <a:ext cx="21069300" cy="1365250"/>
          </a:xfrm>
          <a:prstGeom prst="rect">
            <a:avLst/>
          </a:prstGeom>
        </p:spPr>
        <p:txBody>
          <a:bodyPr vert="horz" lIns="224912" tIns="112456" rIns="224912" bIns="112456" rtlCol="0" anchor="b">
            <a:noAutofit/>
          </a:bodyPr>
          <a:lstStyle/>
          <a:p>
            <a:r>
              <a:rPr lang="en-US" dirty="0"/>
              <a:t>Click to edit Master</a:t>
            </a:r>
          </a:p>
        </p:txBody>
      </p:sp>
      <p:sp>
        <p:nvSpPr>
          <p:cNvPr id="1027" name="Text Placeholder 2"/>
          <p:cNvSpPr>
            <a:spLocks noGrp="1"/>
          </p:cNvSpPr>
          <p:nvPr>
            <p:ph type="body" idx="1"/>
          </p:nvPr>
        </p:nvSpPr>
        <p:spPr bwMode="auto">
          <a:xfrm>
            <a:off x="1169988" y="2447925"/>
            <a:ext cx="21069300" cy="761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224912" tIns="112456" rIns="224912" bIns="112456"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0"/>
            <a:r>
              <a:rPr lang="en-US" altLang="en-US" dirty="0"/>
              <a:t>More Text</a:t>
            </a:r>
          </a:p>
          <a:p>
            <a:pPr lvl="0"/>
            <a:r>
              <a:rPr lang="en-US" altLang="en-US" dirty="0"/>
              <a:t>More text</a:t>
            </a:r>
          </a:p>
        </p:txBody>
      </p:sp>
      <p:cxnSp>
        <p:nvCxnSpPr>
          <p:cNvPr id="6" name="Straight Connector 5"/>
          <p:cNvCxnSpPr/>
          <p:nvPr/>
        </p:nvCxnSpPr>
        <p:spPr>
          <a:xfrm>
            <a:off x="0" y="12258675"/>
            <a:ext cx="23409275" cy="0"/>
          </a:xfrm>
          <a:prstGeom prst="line">
            <a:avLst/>
          </a:prstGeom>
          <a:ln>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sp>
        <p:nvSpPr>
          <p:cNvPr id="1029" name="Rectangle 6"/>
          <p:cNvSpPr>
            <a:spLocks noChangeArrowheads="1"/>
          </p:cNvSpPr>
          <p:nvPr/>
        </p:nvSpPr>
        <p:spPr bwMode="auto">
          <a:xfrm>
            <a:off x="13333413" y="12325350"/>
            <a:ext cx="9953625" cy="115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eaLnBrk="1" hangingPunct="1"/>
            <a:r>
              <a:rPr lang="en-US" altLang="en-US" sz="3200" i="1" dirty="0">
                <a:solidFill>
                  <a:srgbClr val="7F7F7F"/>
                </a:solidFill>
              </a:rPr>
              <a:t>© Jeremy Morris</a:t>
            </a:r>
          </a:p>
          <a:p>
            <a:pPr algn="r" eaLnBrk="1" hangingPunct="1"/>
            <a:endParaRPr lang="en-US" altLang="en-US" sz="3200" i="1" dirty="0">
              <a:solidFill>
                <a:srgbClr val="7F7F7F"/>
              </a:solidFill>
            </a:endParaRPr>
          </a:p>
        </p:txBody>
      </p:sp>
      <p:sp>
        <p:nvSpPr>
          <p:cNvPr id="1030" name="Rectangle 8"/>
          <p:cNvSpPr>
            <a:spLocks noChangeArrowheads="1"/>
          </p:cNvSpPr>
          <p:nvPr/>
        </p:nvSpPr>
        <p:spPr bwMode="auto">
          <a:xfrm>
            <a:off x="122237" y="12398375"/>
            <a:ext cx="8000999" cy="65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3200" i="1" dirty="0">
                <a:solidFill>
                  <a:srgbClr val="7F7F7F"/>
                </a:solidFill>
              </a:rPr>
              <a:t>Operations and Information</a:t>
            </a:r>
            <a:r>
              <a:rPr lang="en-US" altLang="en-US" sz="3200" i="1" baseline="0" dirty="0">
                <a:solidFill>
                  <a:srgbClr val="7F7F7F"/>
                </a:solidFill>
              </a:rPr>
              <a:t> Systems</a:t>
            </a:r>
            <a:endParaRPr lang="en-US" altLang="en-US" sz="3200" i="1" dirty="0">
              <a:solidFill>
                <a:srgbClr val="7F7F7F"/>
              </a:solidFill>
            </a:endParaRPr>
          </a:p>
        </p:txBody>
      </p:sp>
    </p:spTree>
  </p:cSld>
  <p:clrMap bg1="lt1" tx1="dk1" bg2="lt2" tx2="dk2" accent1="accent1" accent2="accent2" accent3="accent3" accent4="accent4" accent5="accent5" accent6="accent6" hlink="hlink" folHlink="folHlink"/>
  <p:sldLayoutIdLst>
    <p:sldLayoutId id="2147484069" r:id="rId1"/>
    <p:sldLayoutId id="2147484066" r:id="rId2"/>
    <p:sldLayoutId id="2147484067" r:id="rId3"/>
    <p:sldLayoutId id="2147484068" r:id="rId4"/>
  </p:sldLayoutIdLst>
  <p:transition/>
  <p:hf sldNum="0" hdr="0"/>
  <p:txStyles>
    <p:titleStyle>
      <a:lvl1pPr algn="l" defTabSz="1120775" rtl="0" eaLnBrk="0" fontAlgn="base" hangingPunct="0">
        <a:spcBef>
          <a:spcPct val="0"/>
        </a:spcBef>
        <a:spcAft>
          <a:spcPct val="0"/>
        </a:spcAft>
        <a:defRPr sz="7200" b="1" kern="1200" cap="all">
          <a:solidFill>
            <a:srgbClr val="4F4F4F"/>
          </a:solidFill>
          <a:latin typeface="Arial"/>
          <a:ea typeface="ＭＳ Ｐゴシック" charset="0"/>
          <a:cs typeface="Arial"/>
        </a:defRPr>
      </a:lvl1pPr>
      <a:lvl2pPr algn="l" defTabSz="1120775" rtl="0" eaLnBrk="0" fontAlgn="base" hangingPunct="0">
        <a:spcBef>
          <a:spcPct val="0"/>
        </a:spcBef>
        <a:spcAft>
          <a:spcPct val="0"/>
        </a:spcAft>
        <a:defRPr sz="8400" b="1">
          <a:solidFill>
            <a:srgbClr val="4F4F4F"/>
          </a:solidFill>
          <a:latin typeface="Arial" charset="0"/>
          <a:ea typeface="ＭＳ Ｐゴシック" charset="0"/>
        </a:defRPr>
      </a:lvl2pPr>
      <a:lvl3pPr algn="l" defTabSz="1120775" rtl="0" eaLnBrk="0" fontAlgn="base" hangingPunct="0">
        <a:spcBef>
          <a:spcPct val="0"/>
        </a:spcBef>
        <a:spcAft>
          <a:spcPct val="0"/>
        </a:spcAft>
        <a:defRPr sz="8400" b="1">
          <a:solidFill>
            <a:srgbClr val="4F4F4F"/>
          </a:solidFill>
          <a:latin typeface="Arial" charset="0"/>
          <a:ea typeface="ＭＳ Ｐゴシック" charset="0"/>
        </a:defRPr>
      </a:lvl3pPr>
      <a:lvl4pPr algn="l" defTabSz="1120775" rtl="0" eaLnBrk="0" fontAlgn="base" hangingPunct="0">
        <a:spcBef>
          <a:spcPct val="0"/>
        </a:spcBef>
        <a:spcAft>
          <a:spcPct val="0"/>
        </a:spcAft>
        <a:defRPr sz="8400" b="1">
          <a:solidFill>
            <a:srgbClr val="4F4F4F"/>
          </a:solidFill>
          <a:latin typeface="Arial" charset="0"/>
          <a:ea typeface="ＭＳ Ｐゴシック" charset="0"/>
        </a:defRPr>
      </a:lvl4pPr>
      <a:lvl5pPr algn="l" defTabSz="1120775" rtl="0" eaLnBrk="0" fontAlgn="base" hangingPunct="0">
        <a:spcBef>
          <a:spcPct val="0"/>
        </a:spcBef>
        <a:spcAft>
          <a:spcPct val="0"/>
        </a:spcAft>
        <a:defRPr sz="8400" b="1">
          <a:solidFill>
            <a:srgbClr val="4F4F4F"/>
          </a:solidFill>
          <a:latin typeface="Arial" charset="0"/>
          <a:ea typeface="ＭＳ Ｐゴシック" charset="0"/>
        </a:defRPr>
      </a:lvl5pPr>
      <a:lvl6pPr marL="1124704" algn="l" defTabSz="1120800" rtl="0" fontAlgn="base">
        <a:spcBef>
          <a:spcPct val="0"/>
        </a:spcBef>
        <a:spcAft>
          <a:spcPct val="0"/>
        </a:spcAft>
        <a:defRPr sz="8400" b="1">
          <a:solidFill>
            <a:srgbClr val="4F4F4F"/>
          </a:solidFill>
          <a:latin typeface="Arial" charset="0"/>
          <a:ea typeface="ＭＳ Ｐゴシック" charset="0"/>
        </a:defRPr>
      </a:lvl6pPr>
      <a:lvl7pPr marL="2249407" algn="l" defTabSz="1120800" rtl="0" fontAlgn="base">
        <a:spcBef>
          <a:spcPct val="0"/>
        </a:spcBef>
        <a:spcAft>
          <a:spcPct val="0"/>
        </a:spcAft>
        <a:defRPr sz="8400" b="1">
          <a:solidFill>
            <a:srgbClr val="4F4F4F"/>
          </a:solidFill>
          <a:latin typeface="Arial" charset="0"/>
          <a:ea typeface="ＭＳ Ｐゴシック" charset="0"/>
        </a:defRPr>
      </a:lvl7pPr>
      <a:lvl8pPr marL="3374111" algn="l" defTabSz="1120800" rtl="0" fontAlgn="base">
        <a:spcBef>
          <a:spcPct val="0"/>
        </a:spcBef>
        <a:spcAft>
          <a:spcPct val="0"/>
        </a:spcAft>
        <a:defRPr sz="8400" b="1">
          <a:solidFill>
            <a:srgbClr val="4F4F4F"/>
          </a:solidFill>
          <a:latin typeface="Arial" charset="0"/>
          <a:ea typeface="ＭＳ Ｐゴシック" charset="0"/>
        </a:defRPr>
      </a:lvl8pPr>
      <a:lvl9pPr marL="4498817" algn="l" defTabSz="1120800" rtl="0" fontAlgn="base">
        <a:spcBef>
          <a:spcPct val="0"/>
        </a:spcBef>
        <a:spcAft>
          <a:spcPct val="0"/>
        </a:spcAft>
        <a:defRPr sz="8400" b="1">
          <a:solidFill>
            <a:srgbClr val="4F4F4F"/>
          </a:solidFill>
          <a:latin typeface="Arial" charset="0"/>
          <a:ea typeface="ＭＳ Ｐゴシック" charset="0"/>
        </a:defRPr>
      </a:lvl9pPr>
    </p:titleStyle>
    <p:bodyStyle>
      <a:lvl1pPr marL="838200" indent="-838200" algn="l" defTabSz="1120775" rtl="0" eaLnBrk="0" fontAlgn="base" hangingPunct="0">
        <a:spcBef>
          <a:spcPct val="20000"/>
        </a:spcBef>
        <a:spcAft>
          <a:spcPct val="0"/>
        </a:spcAft>
        <a:buSzPct val="100000"/>
        <a:buFontTx/>
        <a:buBlip>
          <a:blip r:embed="rId6"/>
        </a:buBlip>
        <a:defRPr sz="6600" kern="1200">
          <a:solidFill>
            <a:srgbClr val="4F4F4F"/>
          </a:solidFill>
          <a:latin typeface="Arial"/>
          <a:ea typeface="ＭＳ Ｐゴシック" charset="0"/>
          <a:cs typeface="Arial"/>
        </a:defRPr>
      </a:lvl1pPr>
      <a:lvl2pPr marL="1981200" indent="-857250" algn="l" defTabSz="1120775" rtl="0" eaLnBrk="0" fontAlgn="base" hangingPunct="0">
        <a:spcBef>
          <a:spcPct val="20000"/>
        </a:spcBef>
        <a:spcAft>
          <a:spcPct val="0"/>
        </a:spcAft>
        <a:buSzPct val="100000"/>
        <a:buFontTx/>
        <a:buBlip>
          <a:blip r:embed="rId6"/>
        </a:buBlip>
        <a:defRPr sz="6000" kern="1200">
          <a:solidFill>
            <a:srgbClr val="4F4F4F"/>
          </a:solidFill>
          <a:latin typeface="Arial"/>
          <a:ea typeface="ＭＳ Ｐゴシック" charset="0"/>
          <a:cs typeface="Arial"/>
        </a:defRPr>
      </a:lvl2pPr>
      <a:lvl3pPr marL="2806700" indent="-557213" algn="l" defTabSz="1120775" rtl="0" eaLnBrk="0" fontAlgn="base" hangingPunct="0">
        <a:spcBef>
          <a:spcPct val="20000"/>
        </a:spcBef>
        <a:spcAft>
          <a:spcPct val="0"/>
        </a:spcAft>
        <a:buSzPct val="100000"/>
        <a:buFontTx/>
        <a:buBlip>
          <a:blip r:embed="rId6"/>
        </a:buBlip>
        <a:defRPr sz="5400" kern="1200">
          <a:solidFill>
            <a:srgbClr val="4F4F4F"/>
          </a:solidFill>
          <a:latin typeface="Arial"/>
          <a:ea typeface="ＭＳ Ｐゴシック" charset="0"/>
          <a:cs typeface="Arial"/>
        </a:defRPr>
      </a:lvl3pPr>
      <a:lvl4pPr marL="3932238" indent="-557213" algn="l" defTabSz="1120775" rtl="0" eaLnBrk="0" fontAlgn="base" hangingPunct="0">
        <a:spcBef>
          <a:spcPct val="20000"/>
        </a:spcBef>
        <a:spcAft>
          <a:spcPct val="0"/>
        </a:spcAft>
        <a:buSzPct val="100000"/>
        <a:buFontTx/>
        <a:buBlip>
          <a:blip r:embed="rId6"/>
        </a:buBlip>
        <a:defRPr sz="4800" kern="1200">
          <a:solidFill>
            <a:srgbClr val="4F4F4F"/>
          </a:solidFill>
          <a:latin typeface="Arial"/>
          <a:ea typeface="ＭＳ Ｐゴシック" charset="0"/>
          <a:cs typeface="Arial"/>
        </a:defRPr>
      </a:lvl4pPr>
      <a:lvl5pPr indent="4498975" algn="l" defTabSz="1120775" rtl="0" eaLnBrk="0" fontAlgn="base" hangingPunct="0">
        <a:spcBef>
          <a:spcPct val="20000"/>
        </a:spcBef>
        <a:spcAft>
          <a:spcPct val="0"/>
        </a:spcAft>
        <a:buSzPct val="100000"/>
        <a:defRPr sz="4900" kern="1200">
          <a:solidFill>
            <a:srgbClr val="4F4F4F"/>
          </a:solidFill>
          <a:latin typeface="Arial"/>
          <a:ea typeface="ＭＳ Ｐゴシック" charset="0"/>
          <a:cs typeface="Arial"/>
        </a:defRPr>
      </a:lvl5pPr>
      <a:lvl6pPr marL="6185068" indent="-562278" algn="l" defTabSz="1124561" rtl="0" eaLnBrk="1" latinLnBrk="0" hangingPunct="1">
        <a:spcBef>
          <a:spcPct val="20000"/>
        </a:spcBef>
        <a:buFont typeface="Arial"/>
        <a:buChar char="•"/>
        <a:defRPr sz="4900" kern="1200">
          <a:solidFill>
            <a:schemeClr val="tx1"/>
          </a:solidFill>
          <a:latin typeface="+mn-lt"/>
          <a:ea typeface="+mn-ea"/>
          <a:cs typeface="+mn-cs"/>
        </a:defRPr>
      </a:lvl6pPr>
      <a:lvl7pPr marL="7309626" indent="-562278" algn="l" defTabSz="1124561" rtl="0" eaLnBrk="1" latinLnBrk="0" hangingPunct="1">
        <a:spcBef>
          <a:spcPct val="20000"/>
        </a:spcBef>
        <a:buFont typeface="Arial"/>
        <a:buChar char="•"/>
        <a:defRPr sz="4900" kern="1200">
          <a:solidFill>
            <a:schemeClr val="tx1"/>
          </a:solidFill>
          <a:latin typeface="+mn-lt"/>
          <a:ea typeface="+mn-ea"/>
          <a:cs typeface="+mn-cs"/>
        </a:defRPr>
      </a:lvl7pPr>
      <a:lvl8pPr marL="8434182" indent="-562278" algn="l" defTabSz="1124561" rtl="0" eaLnBrk="1" latinLnBrk="0" hangingPunct="1">
        <a:spcBef>
          <a:spcPct val="20000"/>
        </a:spcBef>
        <a:buFont typeface="Arial"/>
        <a:buChar char="•"/>
        <a:defRPr sz="4900" kern="1200">
          <a:solidFill>
            <a:schemeClr val="tx1"/>
          </a:solidFill>
          <a:latin typeface="+mn-lt"/>
          <a:ea typeface="+mn-ea"/>
          <a:cs typeface="+mn-cs"/>
        </a:defRPr>
      </a:lvl8pPr>
      <a:lvl9pPr marL="9558740" indent="-562278" algn="l" defTabSz="1124561" rtl="0" eaLnBrk="1" latinLnBrk="0" hangingPunct="1">
        <a:spcBef>
          <a:spcPct val="20000"/>
        </a:spcBef>
        <a:buFont typeface="Arial"/>
        <a:buChar char="•"/>
        <a:defRPr sz="4900" kern="1200">
          <a:solidFill>
            <a:schemeClr val="tx1"/>
          </a:solidFill>
          <a:latin typeface="+mn-lt"/>
          <a:ea typeface="+mn-ea"/>
          <a:cs typeface="+mn-cs"/>
        </a:defRPr>
      </a:lvl9pPr>
    </p:bodyStyle>
    <p:otherStyle>
      <a:defPPr>
        <a:defRPr lang="en-US"/>
      </a:defPPr>
      <a:lvl1pPr marL="0" algn="l" defTabSz="1124561" rtl="0" eaLnBrk="1" latinLnBrk="0" hangingPunct="1">
        <a:defRPr sz="4400" kern="1200">
          <a:solidFill>
            <a:schemeClr val="tx1"/>
          </a:solidFill>
          <a:latin typeface="+mn-lt"/>
          <a:ea typeface="+mn-ea"/>
          <a:cs typeface="+mn-cs"/>
        </a:defRPr>
      </a:lvl1pPr>
      <a:lvl2pPr marL="1124561" algn="l" defTabSz="1124561" rtl="0" eaLnBrk="1" latinLnBrk="0" hangingPunct="1">
        <a:defRPr sz="4400" kern="1200">
          <a:solidFill>
            <a:schemeClr val="tx1"/>
          </a:solidFill>
          <a:latin typeface="+mn-lt"/>
          <a:ea typeface="+mn-ea"/>
          <a:cs typeface="+mn-cs"/>
        </a:defRPr>
      </a:lvl2pPr>
      <a:lvl3pPr marL="2249114" algn="l" defTabSz="1124561" rtl="0" eaLnBrk="1" latinLnBrk="0" hangingPunct="1">
        <a:defRPr sz="4400" kern="1200">
          <a:solidFill>
            <a:schemeClr val="tx1"/>
          </a:solidFill>
          <a:latin typeface="+mn-lt"/>
          <a:ea typeface="+mn-ea"/>
          <a:cs typeface="+mn-cs"/>
        </a:defRPr>
      </a:lvl3pPr>
      <a:lvl4pPr marL="3373673" algn="l" defTabSz="1124561" rtl="0" eaLnBrk="1" latinLnBrk="0" hangingPunct="1">
        <a:defRPr sz="4400" kern="1200">
          <a:solidFill>
            <a:schemeClr val="tx1"/>
          </a:solidFill>
          <a:latin typeface="+mn-lt"/>
          <a:ea typeface="+mn-ea"/>
          <a:cs typeface="+mn-cs"/>
        </a:defRPr>
      </a:lvl4pPr>
      <a:lvl5pPr marL="4498231" algn="l" defTabSz="1124561" rtl="0" eaLnBrk="1" latinLnBrk="0" hangingPunct="1">
        <a:defRPr sz="4400" kern="1200">
          <a:solidFill>
            <a:schemeClr val="tx1"/>
          </a:solidFill>
          <a:latin typeface="+mn-lt"/>
          <a:ea typeface="+mn-ea"/>
          <a:cs typeface="+mn-cs"/>
        </a:defRPr>
      </a:lvl5pPr>
      <a:lvl6pPr marL="5622790" algn="l" defTabSz="1124561" rtl="0" eaLnBrk="1" latinLnBrk="0" hangingPunct="1">
        <a:defRPr sz="4400" kern="1200">
          <a:solidFill>
            <a:schemeClr val="tx1"/>
          </a:solidFill>
          <a:latin typeface="+mn-lt"/>
          <a:ea typeface="+mn-ea"/>
          <a:cs typeface="+mn-cs"/>
        </a:defRPr>
      </a:lvl6pPr>
      <a:lvl7pPr marL="6747346" algn="l" defTabSz="1124561" rtl="0" eaLnBrk="1" latinLnBrk="0" hangingPunct="1">
        <a:defRPr sz="4400" kern="1200">
          <a:solidFill>
            <a:schemeClr val="tx1"/>
          </a:solidFill>
          <a:latin typeface="+mn-lt"/>
          <a:ea typeface="+mn-ea"/>
          <a:cs typeface="+mn-cs"/>
        </a:defRPr>
      </a:lvl7pPr>
      <a:lvl8pPr marL="7871904" algn="l" defTabSz="1124561" rtl="0" eaLnBrk="1" latinLnBrk="0" hangingPunct="1">
        <a:defRPr sz="4400" kern="1200">
          <a:solidFill>
            <a:schemeClr val="tx1"/>
          </a:solidFill>
          <a:latin typeface="+mn-lt"/>
          <a:ea typeface="+mn-ea"/>
          <a:cs typeface="+mn-cs"/>
        </a:defRPr>
      </a:lvl8pPr>
      <a:lvl9pPr marL="8996458" algn="l" defTabSz="1124561" rtl="0" eaLnBrk="1" latinLnBrk="0" hangingPunct="1">
        <a:defRPr sz="4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Text Placeholder 3"/>
          <p:cNvSpPr>
            <a:spLocks noGrp="1"/>
          </p:cNvSpPr>
          <p:nvPr>
            <p:ph type="body" sz="quarter" idx="10"/>
          </p:nvPr>
        </p:nvSpPr>
        <p:spPr>
          <a:xfrm>
            <a:off x="0" y="6986588"/>
            <a:ext cx="23409275" cy="1419225"/>
          </a:xfrm>
        </p:spPr>
        <p:txBody>
          <a:bodyPr/>
          <a:lstStyle/>
          <a:p>
            <a:r>
              <a:rPr lang="en-US" altLang="en-US" sz="8800" dirty="0">
                <a:latin typeface="Arial" charset="0"/>
                <a:ea typeface="ＭＳ Ｐゴシック" charset="-128"/>
              </a:rPr>
              <a:t>Required competencies for the analyst</a:t>
            </a:r>
          </a:p>
        </p:txBody>
      </p:sp>
      <p:sp>
        <p:nvSpPr>
          <p:cNvPr id="4" name="TextBox 9"/>
          <p:cNvSpPr txBox="1">
            <a:spLocks noChangeArrowheads="1"/>
          </p:cNvSpPr>
          <p:nvPr/>
        </p:nvSpPr>
        <p:spPr bwMode="auto">
          <a:xfrm>
            <a:off x="0" y="9097963"/>
            <a:ext cx="23409275" cy="12596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7100" dirty="0">
                <a:solidFill>
                  <a:srgbClr val="4F4F4F"/>
                </a:solidFill>
                <a:cs typeface="Arial" charset="0"/>
              </a:rPr>
              <a:t>Business Intelligence &amp; Analytics</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6D502084-49B9-6445-8E5D-032DC4236077}"/>
              </a:ext>
            </a:extLst>
          </p:cNvPr>
          <p:cNvSpPr/>
          <p:nvPr/>
        </p:nvSpPr>
        <p:spPr>
          <a:xfrm>
            <a:off x="2103437" y="3078162"/>
            <a:ext cx="5257800" cy="8686800"/>
          </a:xfrm>
          <a:prstGeom prst="roundRect">
            <a:avLst>
              <a:gd name="adj" fmla="val 3110"/>
            </a:avLst>
          </a:prstGeom>
          <a:solidFill>
            <a:srgbClr val="9FB1BC"/>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Hypothesis driven methods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1 to 1 analysis</a:t>
            </a:r>
          </a:p>
          <a:p>
            <a:pPr marL="1406525" lvl="1" indent="-285750">
              <a:buFont typeface="Arial" panose="020B0604020202020204" pitchFamily="34" charset="0"/>
              <a:buChar char="•"/>
            </a:pPr>
            <a:r>
              <a:rPr lang="en-US" sz="4000" dirty="0">
                <a:solidFill>
                  <a:schemeClr val="tx1">
                    <a:lumMod val="75000"/>
                    <a:lumOff val="25000"/>
                  </a:schemeClr>
                </a:solidFill>
              </a:rPr>
              <a:t>Pairwise testing</a:t>
            </a:r>
          </a:p>
          <a:p>
            <a:pPr marL="1406525" lvl="1" indent="-285750">
              <a:buFont typeface="Arial" panose="020B0604020202020204" pitchFamily="34" charset="0"/>
              <a:buChar char="•"/>
            </a:pPr>
            <a:r>
              <a:rPr lang="en-US" sz="4000" dirty="0">
                <a:solidFill>
                  <a:schemeClr val="tx1">
                    <a:lumMod val="75000"/>
                    <a:lumOff val="25000"/>
                  </a:schemeClr>
                </a:solidFill>
              </a:rPr>
              <a:t>Independent testing</a:t>
            </a:r>
          </a:p>
          <a:p>
            <a:pPr marL="285750" indent="-285750">
              <a:buFont typeface="Arial" panose="020B0604020202020204" pitchFamily="34" charset="0"/>
              <a:buChar char="•"/>
            </a:pPr>
            <a:r>
              <a:rPr lang="en-US" sz="4000" dirty="0">
                <a:solidFill>
                  <a:schemeClr val="tx1">
                    <a:lumMod val="75000"/>
                    <a:lumOff val="25000"/>
                  </a:schemeClr>
                </a:solidFill>
              </a:rPr>
              <a:t>1 to many analysis</a:t>
            </a:r>
          </a:p>
          <a:p>
            <a:pPr marL="1406525" lvl="1" indent="-285750">
              <a:buFont typeface="Arial" panose="020B0604020202020204" pitchFamily="34" charset="0"/>
              <a:buChar char="•"/>
            </a:pPr>
            <a:r>
              <a:rPr lang="en-US" sz="4000" dirty="0">
                <a:solidFill>
                  <a:schemeClr val="tx1">
                    <a:lumMod val="75000"/>
                    <a:lumOff val="25000"/>
                  </a:schemeClr>
                </a:solidFill>
              </a:rPr>
              <a:t>Estimate</a:t>
            </a:r>
          </a:p>
          <a:p>
            <a:pPr marL="1406525" lvl="1" indent="-285750">
              <a:buFont typeface="Arial" panose="020B0604020202020204" pitchFamily="34" charset="0"/>
              <a:buChar char="•"/>
            </a:pPr>
            <a:r>
              <a:rPr lang="en-US" sz="4000" dirty="0">
                <a:solidFill>
                  <a:schemeClr val="tx1">
                    <a:lumMod val="75000"/>
                    <a:lumOff val="25000"/>
                  </a:schemeClr>
                </a:solidFill>
              </a:rPr>
              <a:t>Profile</a:t>
            </a:r>
          </a:p>
          <a:p>
            <a:pPr marL="1406525" lvl="1" indent="-285750">
              <a:buFont typeface="Arial" panose="020B0604020202020204" pitchFamily="34" charset="0"/>
              <a:buChar char="•"/>
            </a:pPr>
            <a:r>
              <a:rPr lang="en-US" sz="4000" dirty="0">
                <a:solidFill>
                  <a:schemeClr val="tx1">
                    <a:lumMod val="75000"/>
                    <a:lumOff val="25000"/>
                  </a:schemeClr>
                </a:solidFill>
              </a:rPr>
              <a:t>Grouping</a:t>
            </a:r>
          </a:p>
          <a:p>
            <a:pPr marL="1406525" lvl="1" indent="-285750">
              <a:buFont typeface="Arial" panose="020B0604020202020204" pitchFamily="34" charset="0"/>
              <a:buChar char="•"/>
            </a:pPr>
            <a:r>
              <a:rPr lang="en-US" sz="4000" dirty="0">
                <a:solidFill>
                  <a:schemeClr val="tx1">
                    <a:lumMod val="75000"/>
                    <a:lumOff val="25000"/>
                  </a:schemeClr>
                </a:solidFill>
              </a:rPr>
              <a:t>Ranging</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Hypothesis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7402026"/>
          </a:xfrm>
          <a:prstGeom prst="rect">
            <a:avLst/>
          </a:prstGeom>
          <a:noFill/>
        </p:spPr>
        <p:txBody>
          <a:bodyPr wrap="square" rtlCol="0">
            <a:spAutoFit/>
          </a:bodyPr>
          <a:lstStyle/>
          <a:p>
            <a:pPr>
              <a:spcAft>
                <a:spcPts val="600"/>
              </a:spcAft>
            </a:pPr>
            <a:r>
              <a:rPr lang="en-US" sz="4000" dirty="0"/>
              <a:t>Hypothesis driven methods</a:t>
            </a:r>
          </a:p>
          <a:p>
            <a:pPr marL="571500" indent="-571500">
              <a:spcAft>
                <a:spcPts val="600"/>
              </a:spcAft>
              <a:buFont typeface="Arial" panose="020B0604020202020204" pitchFamily="34" charset="0"/>
              <a:buChar char="•"/>
            </a:pPr>
            <a:r>
              <a:rPr lang="en-US" sz="4000" dirty="0"/>
              <a:t>Statistical methods</a:t>
            </a:r>
          </a:p>
          <a:p>
            <a:pPr marL="571500" indent="-571500">
              <a:spcAft>
                <a:spcPts val="600"/>
              </a:spcAft>
              <a:buFont typeface="Arial" panose="020B0604020202020204" pitchFamily="34" charset="0"/>
              <a:buChar char="•"/>
            </a:pPr>
            <a:r>
              <a:rPr lang="en-US" sz="4000" dirty="0"/>
              <a:t>Hypothesis testing</a:t>
            </a:r>
          </a:p>
          <a:p>
            <a:pPr marL="571500" indent="-571500">
              <a:spcAft>
                <a:spcPts val="600"/>
              </a:spcAft>
              <a:buFont typeface="Arial" panose="020B0604020202020204" pitchFamily="34" charset="0"/>
              <a:buChar char="•"/>
            </a:pPr>
            <a:r>
              <a:rPr lang="en-US" sz="4000" dirty="0"/>
              <a:t>P-values</a:t>
            </a:r>
          </a:p>
          <a:p>
            <a:pPr marL="571500" indent="-571500">
              <a:spcAft>
                <a:spcPts val="600"/>
              </a:spcAft>
              <a:buFont typeface="Arial" panose="020B0604020202020204" pitchFamily="34" charset="0"/>
              <a:buChar char="•"/>
            </a:pPr>
            <a:r>
              <a:rPr lang="en-US" sz="4000" dirty="0"/>
              <a:t>Only appropriate when we have sampled data</a:t>
            </a:r>
          </a:p>
          <a:p>
            <a:pPr marL="571500" indent="-571500">
              <a:spcAft>
                <a:spcPts val="600"/>
              </a:spcAft>
              <a:buFont typeface="Arial" panose="020B0604020202020204" pitchFamily="34" charset="0"/>
              <a:buChar char="•"/>
            </a:pPr>
            <a:r>
              <a:rPr lang="en-US" sz="4000" dirty="0"/>
              <a:t>A lot of data we work with now is actually the full population in which case statistical tests are not necessary</a:t>
            </a:r>
          </a:p>
          <a:p>
            <a:pPr marL="571500" indent="-571500">
              <a:spcAft>
                <a:spcPts val="600"/>
              </a:spcAft>
              <a:buFont typeface="Arial" panose="020B0604020202020204" pitchFamily="34" charset="0"/>
              <a:buChar char="•"/>
            </a:pPr>
            <a:r>
              <a:rPr lang="en-US" sz="4000" dirty="0"/>
              <a:t>Pairwise correlations</a:t>
            </a:r>
          </a:p>
          <a:p>
            <a:pPr marL="571500" indent="-571500">
              <a:spcAft>
                <a:spcPts val="600"/>
              </a:spcAft>
              <a:buFont typeface="Arial" panose="020B0604020202020204" pitchFamily="34" charset="0"/>
              <a:buChar char="•"/>
            </a:pPr>
            <a:r>
              <a:rPr lang="en-US" sz="4000" dirty="0"/>
              <a:t>Consider resources and accessibility to audience when moving on</a:t>
            </a:r>
          </a:p>
        </p:txBody>
      </p:sp>
    </p:spTree>
    <p:extLst>
      <p:ext uri="{BB962C8B-B14F-4D97-AF65-F5344CB8AC3E}">
        <p14:creationId xmlns:p14="http://schemas.microsoft.com/office/powerpoint/2010/main" val="3427042787"/>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D68C1C07-2E6A-964E-9849-D493813C3DC9}"/>
              </a:ext>
            </a:extLst>
          </p:cNvPr>
          <p:cNvSpPr/>
          <p:nvPr/>
        </p:nvSpPr>
        <p:spPr>
          <a:xfrm>
            <a:off x="2103437" y="3078162"/>
            <a:ext cx="5257800" cy="8686800"/>
          </a:xfrm>
          <a:prstGeom prst="roundRect">
            <a:avLst>
              <a:gd name="adj" fmla="val 3110"/>
            </a:avLst>
          </a:prstGeom>
          <a:solidFill>
            <a:srgbClr val="6E8898"/>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bg1">
                    <a:lumMod val="95000"/>
                  </a:schemeClr>
                </a:solidFill>
              </a:rPr>
              <a:t>Exploratory techniques</a:t>
            </a:r>
          </a:p>
          <a:p>
            <a:pPr algn="ctr"/>
            <a:endParaRPr lang="en-US" sz="4000" dirty="0">
              <a:solidFill>
                <a:schemeClr val="bg1">
                  <a:lumMod val="95000"/>
                </a:schemeClr>
              </a:solidFill>
            </a:endParaRPr>
          </a:p>
          <a:p>
            <a:pPr algn="ctr"/>
            <a:endParaRPr lang="en-US" sz="4000" dirty="0">
              <a:solidFill>
                <a:schemeClr val="bg1">
                  <a:lumMod val="95000"/>
                </a:schemeClr>
              </a:solidFill>
            </a:endParaRPr>
          </a:p>
          <a:p>
            <a:pPr marL="285750" indent="-285750">
              <a:buFont typeface="Arial" panose="020B0604020202020204" pitchFamily="34" charset="0"/>
              <a:buChar char="•"/>
            </a:pPr>
            <a:r>
              <a:rPr lang="en-US" sz="4000" dirty="0">
                <a:solidFill>
                  <a:schemeClr val="bg1">
                    <a:lumMod val="95000"/>
                  </a:schemeClr>
                </a:solidFill>
              </a:rPr>
              <a:t>Data reduction</a:t>
            </a:r>
          </a:p>
          <a:p>
            <a:pPr marL="285750" indent="-285750">
              <a:buFont typeface="Arial" panose="020B0604020202020204" pitchFamily="34" charset="0"/>
              <a:buChar char="•"/>
            </a:pPr>
            <a:r>
              <a:rPr lang="en-US" sz="4000" dirty="0">
                <a:solidFill>
                  <a:schemeClr val="bg1">
                    <a:lumMod val="95000"/>
                  </a:schemeClr>
                </a:solidFill>
              </a:rPr>
              <a:t>Cluster analysis</a:t>
            </a:r>
          </a:p>
          <a:p>
            <a:pPr marL="285750" indent="-285750">
              <a:buFont typeface="Arial" panose="020B0604020202020204" pitchFamily="34" charset="0"/>
              <a:buChar char="•"/>
            </a:pPr>
            <a:r>
              <a:rPr lang="en-US" sz="4000" dirty="0">
                <a:solidFill>
                  <a:schemeClr val="bg1">
                    <a:lumMod val="95000"/>
                  </a:schemeClr>
                </a:solidFill>
              </a:rPr>
              <a:t>Cross sales analysis</a:t>
            </a:r>
          </a:p>
          <a:p>
            <a:pPr marL="285750" indent="-285750">
              <a:buFont typeface="Arial" panose="020B0604020202020204" pitchFamily="34" charset="0"/>
              <a:buChar char="•"/>
            </a:pPr>
            <a:r>
              <a:rPr lang="en-US" sz="4000" dirty="0">
                <a:solidFill>
                  <a:schemeClr val="bg1">
                    <a:lumMod val="95000"/>
                  </a:schemeClr>
                </a:solidFill>
              </a:rPr>
              <a:t>Up-sales analysis</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7325082"/>
          </a:xfrm>
          <a:prstGeom prst="rect">
            <a:avLst/>
          </a:prstGeom>
          <a:noFill/>
        </p:spPr>
        <p:txBody>
          <a:bodyPr wrap="square" rtlCol="0">
            <a:spAutoFit/>
          </a:bodyPr>
          <a:lstStyle/>
          <a:p>
            <a:pPr>
              <a:spcAft>
                <a:spcPts val="600"/>
              </a:spcAft>
            </a:pPr>
            <a:r>
              <a:rPr lang="en-US" sz="4000" dirty="0"/>
              <a:t>Exploratory techniques</a:t>
            </a:r>
          </a:p>
          <a:p>
            <a:pPr marL="571500" indent="-571500">
              <a:spcAft>
                <a:spcPts val="600"/>
              </a:spcAft>
              <a:buFont typeface="Arial" panose="020B0604020202020204" pitchFamily="34" charset="0"/>
              <a:buChar char="•"/>
            </a:pPr>
            <a:r>
              <a:rPr lang="en-US" sz="4000" dirty="0"/>
              <a:t>Used if we have a large number of variables and don’t understand how they are related</a:t>
            </a:r>
          </a:p>
          <a:p>
            <a:pPr marL="571500" indent="-571500">
              <a:spcAft>
                <a:spcPts val="600"/>
              </a:spcAft>
              <a:buFont typeface="Arial" panose="020B0604020202020204" pitchFamily="34" charset="0"/>
              <a:buChar char="•"/>
            </a:pPr>
            <a:r>
              <a:rPr lang="en-US" sz="4000" dirty="0"/>
              <a:t>Data Reduction: group variables (or columns)</a:t>
            </a:r>
          </a:p>
          <a:p>
            <a:pPr marL="571500" indent="-571500">
              <a:spcAft>
                <a:spcPts val="600"/>
              </a:spcAft>
              <a:buFont typeface="Arial" panose="020B0604020202020204" pitchFamily="34" charset="0"/>
              <a:buChar char="•"/>
            </a:pPr>
            <a:r>
              <a:rPr lang="en-US" sz="4000" dirty="0"/>
              <a:t>Clustering: group individuals (observations or rows)</a:t>
            </a:r>
          </a:p>
          <a:p>
            <a:pPr marL="571500" indent="-571500">
              <a:spcAft>
                <a:spcPts val="600"/>
              </a:spcAft>
              <a:buFont typeface="Arial" panose="020B0604020202020204" pitchFamily="34" charset="0"/>
              <a:buChar char="•"/>
            </a:pPr>
            <a:r>
              <a:rPr lang="en-US" sz="4000" dirty="0"/>
              <a:t>Cross/up sales models look at which items are purchased together</a:t>
            </a:r>
          </a:p>
          <a:p>
            <a:pPr marL="1692275" lvl="1" indent="-571500">
              <a:spcAft>
                <a:spcPts val="600"/>
              </a:spcAft>
              <a:buFont typeface="Arial" panose="020B0604020202020204" pitchFamily="34" charset="0"/>
              <a:buChar char="•"/>
            </a:pPr>
            <a:r>
              <a:rPr lang="en-US" sz="4000" dirty="0"/>
              <a:t>Also known as “market basket” analysis</a:t>
            </a:r>
          </a:p>
          <a:p>
            <a:pPr marL="571500" indent="-571500">
              <a:spcAft>
                <a:spcPts val="600"/>
              </a:spcAft>
              <a:buFont typeface="Arial" panose="020B0604020202020204" pitchFamily="34" charset="0"/>
              <a:buChar char="•"/>
            </a:pPr>
            <a:r>
              <a:rPr lang="en-US" sz="4000" dirty="0"/>
              <a:t>Consider resources and accessibility to audience when moving on</a:t>
            </a:r>
          </a:p>
        </p:txBody>
      </p:sp>
    </p:spTree>
    <p:extLst>
      <p:ext uri="{BB962C8B-B14F-4D97-AF65-F5344CB8AC3E}">
        <p14:creationId xmlns:p14="http://schemas.microsoft.com/office/powerpoint/2010/main" val="3810644218"/>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5BA0D19E-7C85-C94D-991B-931E913E79E4}"/>
              </a:ext>
            </a:extLst>
          </p:cNvPr>
          <p:cNvSpPr/>
          <p:nvPr/>
        </p:nvSpPr>
        <p:spPr>
          <a:xfrm>
            <a:off x="2103437" y="3078162"/>
            <a:ext cx="5257800" cy="8686800"/>
          </a:xfrm>
          <a:prstGeom prst="roundRect">
            <a:avLst>
              <a:gd name="adj" fmla="val 3110"/>
            </a:avLst>
          </a:prstGeom>
          <a:solidFill>
            <a:srgbClr val="2E5266"/>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t>Data mining with a target variable</a:t>
            </a:r>
          </a:p>
          <a:p>
            <a:pPr algn="ctr"/>
            <a:endParaRPr lang="en-US" sz="4000" dirty="0"/>
          </a:p>
          <a:p>
            <a:pPr marL="285750" indent="-285750">
              <a:buFont typeface="Arial" panose="020B0604020202020204" pitchFamily="34" charset="0"/>
              <a:buChar char="•"/>
            </a:pPr>
            <a:r>
              <a:rPr lang="en-US" sz="4000" dirty="0"/>
              <a:t>Prediction of</a:t>
            </a:r>
          </a:p>
          <a:p>
            <a:pPr marL="1406525" lvl="1" indent="-285750">
              <a:buFont typeface="Arial" panose="020B0604020202020204" pitchFamily="34" charset="0"/>
              <a:buChar char="•"/>
            </a:pPr>
            <a:r>
              <a:rPr lang="en-US" sz="4000" dirty="0"/>
              <a:t>Estimate</a:t>
            </a:r>
          </a:p>
          <a:p>
            <a:pPr marL="1406525" lvl="1" indent="-285750">
              <a:buFont typeface="Arial" panose="020B0604020202020204" pitchFamily="34" charset="0"/>
              <a:buChar char="•"/>
            </a:pPr>
            <a:r>
              <a:rPr lang="en-US" sz="4000" dirty="0"/>
              <a:t>Profile</a:t>
            </a:r>
          </a:p>
          <a:p>
            <a:pPr marL="1406525" lvl="1" indent="-285750">
              <a:buFont typeface="Arial" panose="020B0604020202020204" pitchFamily="34" charset="0"/>
              <a:buChar char="•"/>
            </a:pPr>
            <a:r>
              <a:rPr lang="en-US" sz="4000" dirty="0"/>
              <a:t>Grouping</a:t>
            </a:r>
          </a:p>
          <a:p>
            <a:pPr marL="1406525" lvl="1" indent="-285750">
              <a:buFont typeface="Arial" panose="020B0604020202020204" pitchFamily="34" charset="0"/>
              <a:buChar char="•"/>
            </a:pPr>
            <a:r>
              <a:rPr lang="en-US" sz="4000" dirty="0"/>
              <a:t>Ranging</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driven methods</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8633133"/>
          </a:xfrm>
          <a:prstGeom prst="rect">
            <a:avLst/>
          </a:prstGeom>
          <a:noFill/>
        </p:spPr>
        <p:txBody>
          <a:bodyPr wrap="square" rtlCol="0">
            <a:spAutoFit/>
          </a:bodyPr>
          <a:lstStyle/>
          <a:p>
            <a:pPr>
              <a:spcAft>
                <a:spcPts val="600"/>
              </a:spcAft>
            </a:pPr>
            <a:r>
              <a:rPr lang="en-US" sz="4000" dirty="0"/>
              <a:t>Data with a target</a:t>
            </a:r>
          </a:p>
          <a:p>
            <a:pPr marL="571500" indent="-571500">
              <a:spcAft>
                <a:spcPts val="600"/>
              </a:spcAft>
              <a:buFont typeface="Arial" panose="020B0604020202020204" pitchFamily="34" charset="0"/>
              <a:buChar char="•"/>
            </a:pPr>
            <a:r>
              <a:rPr lang="en-US" sz="4000" dirty="0"/>
              <a:t>A target variable is a single variable you wish to predict</a:t>
            </a:r>
          </a:p>
          <a:p>
            <a:pPr marL="1692275" lvl="1" indent="-571500">
              <a:spcAft>
                <a:spcPts val="600"/>
              </a:spcAft>
              <a:buFont typeface="Arial" panose="020B0604020202020204" pitchFamily="34" charset="0"/>
              <a:buChar char="•"/>
            </a:pPr>
            <a:r>
              <a:rPr lang="en-US" sz="4000" dirty="0"/>
              <a:t>Fraud</a:t>
            </a:r>
          </a:p>
          <a:p>
            <a:pPr marL="1692275" lvl="1" indent="-571500">
              <a:spcAft>
                <a:spcPts val="600"/>
              </a:spcAft>
              <a:buFont typeface="Arial" panose="020B0604020202020204" pitchFamily="34" charset="0"/>
              <a:buChar char="•"/>
            </a:pPr>
            <a:r>
              <a:rPr lang="en-US" sz="4000" dirty="0"/>
              <a:t>Price of a house</a:t>
            </a:r>
          </a:p>
          <a:p>
            <a:pPr marL="1692275" lvl="1" indent="-571500">
              <a:spcAft>
                <a:spcPts val="600"/>
              </a:spcAft>
              <a:buFont typeface="Arial" panose="020B0604020202020204" pitchFamily="34" charset="0"/>
              <a:buChar char="•"/>
            </a:pPr>
            <a:r>
              <a:rPr lang="en-US" sz="4000" dirty="0"/>
              <a:t>Customer satisfaction</a:t>
            </a:r>
          </a:p>
          <a:p>
            <a:pPr marL="571500" indent="-571500">
              <a:spcAft>
                <a:spcPts val="600"/>
              </a:spcAft>
              <a:buFont typeface="Arial" panose="020B0604020202020204" pitchFamily="34" charset="0"/>
              <a:buChar char="•"/>
            </a:pPr>
            <a:r>
              <a:rPr lang="en-US" sz="4000" dirty="0"/>
              <a:t>Different models depending on how the target is structured</a:t>
            </a:r>
          </a:p>
          <a:p>
            <a:pPr marL="571500" indent="-571500">
              <a:spcAft>
                <a:spcPts val="600"/>
              </a:spcAft>
              <a:buFont typeface="Arial" panose="020B0604020202020204" pitchFamily="34" charset="0"/>
              <a:buChar char="•"/>
            </a:pPr>
            <a:r>
              <a:rPr lang="en-US" sz="4000" dirty="0"/>
              <a:t>Different models depending on various assumptions about how the ”predictors” are structured</a:t>
            </a:r>
          </a:p>
          <a:p>
            <a:pPr marL="571500" indent="-571500">
              <a:spcAft>
                <a:spcPts val="600"/>
              </a:spcAft>
              <a:buFont typeface="Arial" panose="020B0604020202020204" pitchFamily="34" charset="0"/>
              <a:buChar char="•"/>
            </a:pPr>
            <a:r>
              <a:rPr lang="en-US" sz="4000" dirty="0"/>
              <a:t>Consider resources and accessibility to audience when moving on</a:t>
            </a:r>
          </a:p>
        </p:txBody>
      </p:sp>
    </p:spTree>
    <p:extLst>
      <p:ext uri="{BB962C8B-B14F-4D97-AF65-F5344CB8AC3E}">
        <p14:creationId xmlns:p14="http://schemas.microsoft.com/office/powerpoint/2010/main" val="2267090542"/>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95A067-CF7D-0F42-B0A8-579A496591C6}"/>
              </a:ext>
            </a:extLst>
          </p:cNvPr>
          <p:cNvPicPr>
            <a:picLocks noChangeAspect="1"/>
          </p:cNvPicPr>
          <p:nvPr/>
        </p:nvPicPr>
        <p:blipFill>
          <a:blip r:embed="rId3"/>
          <a:stretch>
            <a:fillRect/>
          </a:stretch>
        </p:blipFill>
        <p:spPr>
          <a:xfrm>
            <a:off x="-30163" y="0"/>
            <a:ext cx="23439438" cy="15440264"/>
          </a:xfrm>
          <a:prstGeom prst="rect">
            <a:avLst/>
          </a:prstGeom>
        </p:spPr>
      </p:pic>
      <p:sp>
        <p:nvSpPr>
          <p:cNvPr id="5" name="Rounded Rectangle 4">
            <a:extLst>
              <a:ext uri="{FF2B5EF4-FFF2-40B4-BE49-F238E27FC236}">
                <a16:creationId xmlns:a16="http://schemas.microsoft.com/office/drawing/2014/main" id="{01D3AE89-EB2D-8547-AFDE-F7B7EF3E2D62}"/>
              </a:ext>
            </a:extLst>
          </p:cNvPr>
          <p:cNvSpPr/>
          <p:nvPr/>
        </p:nvSpPr>
        <p:spPr>
          <a:xfrm>
            <a:off x="13000037" y="2773362"/>
            <a:ext cx="8915400" cy="7105782"/>
          </a:xfrm>
          <a:prstGeom prst="roundRect">
            <a:avLst>
              <a:gd name="adj" fmla="val 3393"/>
            </a:avLst>
          </a:prstGeom>
          <a:solidFill>
            <a:srgbClr val="FCF7F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spcBef>
                <a:spcPts val="600"/>
              </a:spcBef>
              <a:spcAft>
                <a:spcPts val="1200"/>
              </a:spcAft>
            </a:pPr>
            <a:r>
              <a:rPr lang="en-US" sz="4000" dirty="0">
                <a:solidFill>
                  <a:schemeClr val="tx1">
                    <a:lumMod val="85000"/>
                    <a:lumOff val="15000"/>
                  </a:schemeClr>
                </a:solidFill>
              </a:rPr>
              <a:t>Analytics staff need to be trained properly to safeguard the investment in both analytics and the technical environment</a:t>
            </a:r>
          </a:p>
          <a:p>
            <a:pPr>
              <a:spcBef>
                <a:spcPts val="600"/>
              </a:spcBef>
              <a:spcAft>
                <a:spcPts val="1200"/>
              </a:spcAft>
            </a:pPr>
            <a:endParaRPr lang="en-US" sz="4000" dirty="0">
              <a:solidFill>
                <a:schemeClr val="tx1">
                  <a:lumMod val="85000"/>
                  <a:lumOff val="15000"/>
                </a:schemeClr>
              </a:solidFill>
            </a:endParaRPr>
          </a:p>
          <a:p>
            <a:pPr>
              <a:spcBef>
                <a:spcPts val="600"/>
              </a:spcBef>
              <a:spcAft>
                <a:spcPts val="1200"/>
              </a:spcAft>
            </a:pPr>
            <a:r>
              <a:rPr lang="en-US" sz="4000" dirty="0">
                <a:solidFill>
                  <a:schemeClr val="tx1">
                    <a:lumMod val="85000"/>
                    <a:lumOff val="15000"/>
                  </a:schemeClr>
                </a:solidFill>
              </a:rPr>
              <a:t>Analytics discussions should always start with the business need</a:t>
            </a:r>
          </a:p>
          <a:p>
            <a:pPr>
              <a:spcBef>
                <a:spcPts val="600"/>
              </a:spcBef>
              <a:spcAft>
                <a:spcPts val="1200"/>
              </a:spcAft>
            </a:pPr>
            <a:endParaRPr lang="en-US" sz="4000" dirty="0">
              <a:solidFill>
                <a:schemeClr val="tx1">
                  <a:lumMod val="85000"/>
                  <a:lumOff val="15000"/>
                </a:schemeClr>
              </a:solidFill>
            </a:endParaRPr>
          </a:p>
          <a:p>
            <a:pPr>
              <a:spcBef>
                <a:spcPts val="600"/>
              </a:spcBef>
              <a:spcAft>
                <a:spcPts val="1200"/>
              </a:spcAft>
            </a:pPr>
            <a:r>
              <a:rPr lang="en-US" sz="4000" dirty="0">
                <a:solidFill>
                  <a:schemeClr val="tx1">
                    <a:lumMod val="85000"/>
                    <a:lumOff val="15000"/>
                  </a:schemeClr>
                </a:solidFill>
              </a:rPr>
              <a:t>Analytics methods are designed to answer different questions</a:t>
            </a:r>
          </a:p>
        </p:txBody>
      </p:sp>
    </p:spTree>
    <p:extLst>
      <p:ext uri="{BB962C8B-B14F-4D97-AF65-F5344CB8AC3E}">
        <p14:creationId xmlns:p14="http://schemas.microsoft.com/office/powerpoint/2010/main" val="2667180930"/>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3" descr="DESB.psd"/>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5763" y="3900488"/>
            <a:ext cx="17557750" cy="374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4631972"/>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B1381-967B-6A42-821F-4925159453D6}"/>
              </a:ext>
            </a:extLst>
          </p:cNvPr>
          <p:cNvSpPr>
            <a:spLocks noGrp="1"/>
          </p:cNvSpPr>
          <p:nvPr>
            <p:ph type="title"/>
          </p:nvPr>
        </p:nvSpPr>
        <p:spPr/>
        <p:txBody>
          <a:bodyPr/>
          <a:lstStyle/>
          <a:p>
            <a:r>
              <a:rPr lang="en-US" dirty="0"/>
              <a:t>Downer from our text</a:t>
            </a:r>
          </a:p>
        </p:txBody>
      </p:sp>
      <p:sp>
        <p:nvSpPr>
          <p:cNvPr id="3" name="Content Placeholder 2">
            <a:extLst>
              <a:ext uri="{FF2B5EF4-FFF2-40B4-BE49-F238E27FC236}">
                <a16:creationId xmlns:a16="http://schemas.microsoft.com/office/drawing/2014/main" id="{B2E220C7-5BF7-2440-B635-EBD5C2AF2CE8}"/>
              </a:ext>
            </a:extLst>
          </p:cNvPr>
          <p:cNvSpPr>
            <a:spLocks noGrp="1"/>
          </p:cNvSpPr>
          <p:nvPr>
            <p:ph idx="4294967295"/>
          </p:nvPr>
        </p:nvSpPr>
        <p:spPr/>
        <p:txBody>
          <a:bodyPr/>
          <a:lstStyle/>
          <a:p>
            <a:r>
              <a:rPr lang="en-US" dirty="0"/>
              <a:t>Analytics role to go from data collection to delivering information or knowledge to the business</a:t>
            </a:r>
          </a:p>
        </p:txBody>
      </p:sp>
    </p:spTree>
    <p:extLst>
      <p:ext uri="{BB962C8B-B14F-4D97-AF65-F5344CB8AC3E}">
        <p14:creationId xmlns:p14="http://schemas.microsoft.com/office/powerpoint/2010/main" val="570764844"/>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B1381-967B-6A42-821F-4925159453D6}"/>
              </a:ext>
            </a:extLst>
          </p:cNvPr>
          <p:cNvSpPr>
            <a:spLocks noGrp="1"/>
          </p:cNvSpPr>
          <p:nvPr>
            <p:ph type="title"/>
          </p:nvPr>
        </p:nvSpPr>
        <p:spPr/>
        <p:txBody>
          <a:bodyPr/>
          <a:lstStyle/>
          <a:p>
            <a:r>
              <a:rPr lang="en-US" dirty="0"/>
              <a:t>Downer from our text</a:t>
            </a:r>
          </a:p>
        </p:txBody>
      </p:sp>
      <p:sp>
        <p:nvSpPr>
          <p:cNvPr id="3" name="Content Placeholder 2">
            <a:extLst>
              <a:ext uri="{FF2B5EF4-FFF2-40B4-BE49-F238E27FC236}">
                <a16:creationId xmlns:a16="http://schemas.microsoft.com/office/drawing/2014/main" id="{B2E220C7-5BF7-2440-B635-EBD5C2AF2CE8}"/>
              </a:ext>
            </a:extLst>
          </p:cNvPr>
          <p:cNvSpPr>
            <a:spLocks noGrp="1"/>
          </p:cNvSpPr>
          <p:nvPr>
            <p:ph idx="4294967295"/>
          </p:nvPr>
        </p:nvSpPr>
        <p:spPr/>
        <p:txBody>
          <a:bodyPr/>
          <a:lstStyle/>
          <a:p>
            <a:r>
              <a:rPr lang="en-US" dirty="0"/>
              <a:t>Analytics role to go from data collection to delivering information or knowledge to the business</a:t>
            </a:r>
          </a:p>
          <a:p>
            <a:r>
              <a:rPr lang="en-US" dirty="0"/>
              <a:t>The business can experience considerable loss if analytics staff are not competent at their position</a:t>
            </a:r>
          </a:p>
        </p:txBody>
      </p:sp>
    </p:spTree>
    <p:extLst>
      <p:ext uri="{BB962C8B-B14F-4D97-AF65-F5344CB8AC3E}">
        <p14:creationId xmlns:p14="http://schemas.microsoft.com/office/powerpoint/2010/main" val="124282638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B1381-967B-6A42-821F-4925159453D6}"/>
              </a:ext>
            </a:extLst>
          </p:cNvPr>
          <p:cNvSpPr>
            <a:spLocks noGrp="1"/>
          </p:cNvSpPr>
          <p:nvPr>
            <p:ph type="title"/>
          </p:nvPr>
        </p:nvSpPr>
        <p:spPr/>
        <p:txBody>
          <a:bodyPr/>
          <a:lstStyle/>
          <a:p>
            <a:r>
              <a:rPr lang="en-US" dirty="0"/>
              <a:t>Downer from our text</a:t>
            </a:r>
          </a:p>
        </p:txBody>
      </p:sp>
      <p:sp>
        <p:nvSpPr>
          <p:cNvPr id="3" name="Content Placeholder 2">
            <a:extLst>
              <a:ext uri="{FF2B5EF4-FFF2-40B4-BE49-F238E27FC236}">
                <a16:creationId xmlns:a16="http://schemas.microsoft.com/office/drawing/2014/main" id="{B2E220C7-5BF7-2440-B635-EBD5C2AF2CE8}"/>
              </a:ext>
            </a:extLst>
          </p:cNvPr>
          <p:cNvSpPr>
            <a:spLocks noGrp="1"/>
          </p:cNvSpPr>
          <p:nvPr>
            <p:ph idx="4294967295"/>
          </p:nvPr>
        </p:nvSpPr>
        <p:spPr/>
        <p:txBody>
          <a:bodyPr/>
          <a:lstStyle/>
          <a:p>
            <a:r>
              <a:rPr lang="en-US" dirty="0"/>
              <a:t>Analytics role to go from data collection to delivering information or knowledge to the business</a:t>
            </a:r>
          </a:p>
          <a:p>
            <a:r>
              <a:rPr lang="en-US" dirty="0"/>
              <a:t>The business can experience considerable loss if analytics staff are not competent at their position</a:t>
            </a:r>
          </a:p>
          <a:p>
            <a:r>
              <a:rPr lang="en-US" dirty="0"/>
              <a:t>A lack of good analytics staff can also cause a loss in the investment made in the technical environment</a:t>
            </a:r>
          </a:p>
        </p:txBody>
      </p:sp>
    </p:spTree>
    <p:extLst>
      <p:ext uri="{BB962C8B-B14F-4D97-AF65-F5344CB8AC3E}">
        <p14:creationId xmlns:p14="http://schemas.microsoft.com/office/powerpoint/2010/main" val="171520295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15E3A-4991-954D-8433-3641A095495F}"/>
              </a:ext>
            </a:extLst>
          </p:cNvPr>
          <p:cNvSpPr>
            <a:spLocks noGrp="1"/>
          </p:cNvSpPr>
          <p:nvPr>
            <p:ph type="title"/>
          </p:nvPr>
        </p:nvSpPr>
        <p:spPr/>
        <p:txBody>
          <a:bodyPr/>
          <a:lstStyle/>
          <a:p>
            <a:r>
              <a:rPr lang="en-US" dirty="0"/>
              <a:t>Order up</a:t>
            </a:r>
          </a:p>
        </p:txBody>
      </p:sp>
      <p:pic>
        <p:nvPicPr>
          <p:cNvPr id="3" name="Picture 2">
            <a:extLst>
              <a:ext uri="{FF2B5EF4-FFF2-40B4-BE49-F238E27FC236}">
                <a16:creationId xmlns:a16="http://schemas.microsoft.com/office/drawing/2014/main" id="{602672AC-421A-7148-9B3C-877032DE9660}"/>
              </a:ext>
            </a:extLst>
          </p:cNvPr>
          <p:cNvPicPr>
            <a:picLocks noChangeAspect="1"/>
          </p:cNvPicPr>
          <p:nvPr/>
        </p:nvPicPr>
        <p:blipFill>
          <a:blip r:embed="rId2"/>
          <a:stretch>
            <a:fillRect/>
          </a:stretch>
        </p:blipFill>
        <p:spPr>
          <a:xfrm>
            <a:off x="1170464" y="2392362"/>
            <a:ext cx="10731500" cy="9334500"/>
          </a:xfrm>
          <a:prstGeom prst="rect">
            <a:avLst/>
          </a:prstGeom>
        </p:spPr>
      </p:pic>
      <p:sp>
        <p:nvSpPr>
          <p:cNvPr id="4" name="TextBox 3">
            <a:extLst>
              <a:ext uri="{FF2B5EF4-FFF2-40B4-BE49-F238E27FC236}">
                <a16:creationId xmlns:a16="http://schemas.microsoft.com/office/drawing/2014/main" id="{BE8609F8-FA22-2444-AD3A-23D30206C89F}"/>
              </a:ext>
            </a:extLst>
          </p:cNvPr>
          <p:cNvSpPr txBox="1"/>
          <p:nvPr/>
        </p:nvSpPr>
        <p:spPr>
          <a:xfrm>
            <a:off x="13000037" y="2392362"/>
            <a:ext cx="8534400" cy="4832092"/>
          </a:xfrm>
          <a:prstGeom prst="rect">
            <a:avLst/>
          </a:prstGeom>
          <a:noFill/>
        </p:spPr>
        <p:txBody>
          <a:bodyPr wrap="square" rtlCol="0">
            <a:spAutoFit/>
          </a:bodyPr>
          <a:lstStyle/>
          <a:p>
            <a:pPr>
              <a:spcAft>
                <a:spcPts val="600"/>
              </a:spcAft>
            </a:pPr>
            <a:r>
              <a:rPr lang="en-US" sz="3600" b="1" u="sng" dirty="0"/>
              <a:t>Aims of this section</a:t>
            </a:r>
          </a:p>
          <a:p>
            <a:pPr marL="285750" indent="-285750">
              <a:spcAft>
                <a:spcPts val="600"/>
              </a:spcAft>
              <a:buFont typeface="Arial" panose="020B0604020202020204" pitchFamily="34" charset="0"/>
              <a:buChar char="•"/>
            </a:pPr>
            <a:r>
              <a:rPr lang="en-US" sz="3600" dirty="0"/>
              <a:t>Mapping process</a:t>
            </a:r>
          </a:p>
          <a:p>
            <a:pPr marL="285750" indent="-285750">
              <a:spcAft>
                <a:spcPts val="600"/>
              </a:spcAft>
              <a:buFont typeface="Arial" panose="020B0604020202020204" pitchFamily="34" charset="0"/>
              <a:buChar char="•"/>
            </a:pPr>
            <a:r>
              <a:rPr lang="en-US" sz="3600" dirty="0"/>
              <a:t>Start with specific information requirements</a:t>
            </a:r>
          </a:p>
          <a:p>
            <a:pPr marL="285750" indent="-285750">
              <a:spcAft>
                <a:spcPts val="600"/>
              </a:spcAft>
              <a:buFont typeface="Arial" panose="020B0604020202020204" pitchFamily="34" charset="0"/>
              <a:buChar char="•"/>
            </a:pPr>
            <a:r>
              <a:rPr lang="en-US" sz="3600" dirty="0"/>
              <a:t>Identify specific analytical techniques</a:t>
            </a:r>
          </a:p>
          <a:p>
            <a:pPr marL="285750" indent="-285750">
              <a:spcAft>
                <a:spcPts val="600"/>
              </a:spcAft>
              <a:buFont typeface="Arial" panose="020B0604020202020204" pitchFamily="34" charset="0"/>
              <a:buChar char="•"/>
            </a:pPr>
            <a:r>
              <a:rPr lang="en-US" sz="3600" dirty="0"/>
              <a:t>Present a model that can be used in the dialogue between management and analyst</a:t>
            </a:r>
          </a:p>
        </p:txBody>
      </p:sp>
    </p:spTree>
    <p:extLst>
      <p:ext uri="{BB962C8B-B14F-4D97-AF65-F5344CB8AC3E}">
        <p14:creationId xmlns:p14="http://schemas.microsoft.com/office/powerpoint/2010/main" val="419964409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15E3A-4991-954D-8433-3641A095495F}"/>
              </a:ext>
            </a:extLst>
          </p:cNvPr>
          <p:cNvSpPr>
            <a:spLocks noGrp="1"/>
          </p:cNvSpPr>
          <p:nvPr>
            <p:ph type="title"/>
          </p:nvPr>
        </p:nvSpPr>
        <p:spPr/>
        <p:txBody>
          <a:bodyPr/>
          <a:lstStyle/>
          <a:p>
            <a:r>
              <a:rPr lang="en-US" dirty="0"/>
              <a:t>Order up</a:t>
            </a:r>
          </a:p>
        </p:txBody>
      </p:sp>
      <p:pic>
        <p:nvPicPr>
          <p:cNvPr id="3" name="Picture 2">
            <a:extLst>
              <a:ext uri="{FF2B5EF4-FFF2-40B4-BE49-F238E27FC236}">
                <a16:creationId xmlns:a16="http://schemas.microsoft.com/office/drawing/2014/main" id="{602672AC-421A-7148-9B3C-877032DE9660}"/>
              </a:ext>
            </a:extLst>
          </p:cNvPr>
          <p:cNvPicPr>
            <a:picLocks noChangeAspect="1"/>
          </p:cNvPicPr>
          <p:nvPr/>
        </p:nvPicPr>
        <p:blipFill>
          <a:blip r:embed="rId2"/>
          <a:stretch>
            <a:fillRect/>
          </a:stretch>
        </p:blipFill>
        <p:spPr>
          <a:xfrm>
            <a:off x="1170464" y="2392362"/>
            <a:ext cx="10731500" cy="9334500"/>
          </a:xfrm>
          <a:prstGeom prst="rect">
            <a:avLst/>
          </a:prstGeom>
        </p:spPr>
      </p:pic>
      <p:sp>
        <p:nvSpPr>
          <p:cNvPr id="4" name="TextBox 3">
            <a:extLst>
              <a:ext uri="{FF2B5EF4-FFF2-40B4-BE49-F238E27FC236}">
                <a16:creationId xmlns:a16="http://schemas.microsoft.com/office/drawing/2014/main" id="{BE8609F8-FA22-2444-AD3A-23D30206C89F}"/>
              </a:ext>
            </a:extLst>
          </p:cNvPr>
          <p:cNvSpPr txBox="1"/>
          <p:nvPr/>
        </p:nvSpPr>
        <p:spPr>
          <a:xfrm>
            <a:off x="13000037" y="2392362"/>
            <a:ext cx="8534400" cy="7201972"/>
          </a:xfrm>
          <a:prstGeom prst="rect">
            <a:avLst/>
          </a:prstGeom>
          <a:noFill/>
        </p:spPr>
        <p:txBody>
          <a:bodyPr wrap="square" rtlCol="0">
            <a:spAutoFit/>
          </a:bodyPr>
          <a:lstStyle/>
          <a:p>
            <a:pPr>
              <a:spcAft>
                <a:spcPts val="600"/>
              </a:spcAft>
            </a:pPr>
            <a:r>
              <a:rPr lang="en-US" sz="3600" b="1" u="sng" dirty="0"/>
              <a:t>Aims of this section</a:t>
            </a:r>
          </a:p>
          <a:p>
            <a:pPr marL="285750" indent="-285750">
              <a:spcAft>
                <a:spcPts val="600"/>
              </a:spcAft>
              <a:buFont typeface="Arial" panose="020B0604020202020204" pitchFamily="34" charset="0"/>
              <a:buChar char="•"/>
            </a:pPr>
            <a:r>
              <a:rPr lang="en-US" sz="3600" dirty="0"/>
              <a:t>Mapping process</a:t>
            </a:r>
          </a:p>
          <a:p>
            <a:pPr marL="285750" indent="-285750">
              <a:spcAft>
                <a:spcPts val="600"/>
              </a:spcAft>
              <a:buFont typeface="Arial" panose="020B0604020202020204" pitchFamily="34" charset="0"/>
              <a:buChar char="•"/>
            </a:pPr>
            <a:r>
              <a:rPr lang="en-US" sz="3600" dirty="0"/>
              <a:t>Start with specific information requirements</a:t>
            </a:r>
          </a:p>
          <a:p>
            <a:pPr marL="285750" indent="-285750">
              <a:spcAft>
                <a:spcPts val="600"/>
              </a:spcAft>
              <a:buFont typeface="Arial" panose="020B0604020202020204" pitchFamily="34" charset="0"/>
              <a:buChar char="•"/>
            </a:pPr>
            <a:r>
              <a:rPr lang="en-US" sz="3600" dirty="0"/>
              <a:t>Identify specific analytical techniques</a:t>
            </a:r>
          </a:p>
          <a:p>
            <a:pPr marL="285750" indent="-285750">
              <a:spcAft>
                <a:spcPts val="600"/>
              </a:spcAft>
              <a:buFont typeface="Arial" panose="020B0604020202020204" pitchFamily="34" charset="0"/>
              <a:buChar char="•"/>
            </a:pPr>
            <a:r>
              <a:rPr lang="en-US" sz="3600" dirty="0"/>
              <a:t>Present a model that can be used in the dialogue between management and analyst</a:t>
            </a:r>
          </a:p>
          <a:p>
            <a:pPr marL="285750" indent="-285750">
              <a:spcAft>
                <a:spcPts val="600"/>
              </a:spcAft>
              <a:buFont typeface="Arial" panose="020B0604020202020204" pitchFamily="34" charset="0"/>
              <a:buChar char="•"/>
            </a:pPr>
            <a:endParaRPr lang="en-US" sz="3600" dirty="0"/>
          </a:p>
          <a:p>
            <a:pPr>
              <a:spcAft>
                <a:spcPts val="600"/>
              </a:spcAft>
            </a:pPr>
            <a:r>
              <a:rPr lang="en-US" sz="3600" b="1" u="sng" dirty="0"/>
              <a:t>A caution</a:t>
            </a:r>
            <a:r>
              <a:rPr lang="en-US" sz="3600" dirty="0"/>
              <a:t>: requesting a specific analysis be done can result in misalignment with analytics staff.</a:t>
            </a:r>
          </a:p>
        </p:txBody>
      </p:sp>
    </p:spTree>
    <p:extLst>
      <p:ext uri="{BB962C8B-B14F-4D97-AF65-F5344CB8AC3E}">
        <p14:creationId xmlns:p14="http://schemas.microsoft.com/office/powerpoint/2010/main" val="3732463652"/>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15E3A-4991-954D-8433-3641A095495F}"/>
              </a:ext>
            </a:extLst>
          </p:cNvPr>
          <p:cNvSpPr>
            <a:spLocks noGrp="1"/>
          </p:cNvSpPr>
          <p:nvPr>
            <p:ph type="title"/>
          </p:nvPr>
        </p:nvSpPr>
        <p:spPr/>
        <p:txBody>
          <a:bodyPr/>
          <a:lstStyle/>
          <a:p>
            <a:r>
              <a:rPr lang="en-US" dirty="0"/>
              <a:t>Order up</a:t>
            </a:r>
          </a:p>
        </p:txBody>
      </p:sp>
      <p:pic>
        <p:nvPicPr>
          <p:cNvPr id="3" name="Picture 2">
            <a:extLst>
              <a:ext uri="{FF2B5EF4-FFF2-40B4-BE49-F238E27FC236}">
                <a16:creationId xmlns:a16="http://schemas.microsoft.com/office/drawing/2014/main" id="{602672AC-421A-7148-9B3C-877032DE9660}"/>
              </a:ext>
            </a:extLst>
          </p:cNvPr>
          <p:cNvPicPr>
            <a:picLocks noChangeAspect="1"/>
          </p:cNvPicPr>
          <p:nvPr/>
        </p:nvPicPr>
        <p:blipFill>
          <a:blip r:embed="rId2"/>
          <a:stretch>
            <a:fillRect/>
          </a:stretch>
        </p:blipFill>
        <p:spPr>
          <a:xfrm>
            <a:off x="1170464" y="2392362"/>
            <a:ext cx="10731500" cy="9334500"/>
          </a:xfrm>
          <a:prstGeom prst="rect">
            <a:avLst/>
          </a:prstGeom>
        </p:spPr>
      </p:pic>
      <p:sp>
        <p:nvSpPr>
          <p:cNvPr id="4" name="TextBox 3">
            <a:extLst>
              <a:ext uri="{FF2B5EF4-FFF2-40B4-BE49-F238E27FC236}">
                <a16:creationId xmlns:a16="http://schemas.microsoft.com/office/drawing/2014/main" id="{BE8609F8-FA22-2444-AD3A-23D30206C89F}"/>
              </a:ext>
            </a:extLst>
          </p:cNvPr>
          <p:cNvSpPr txBox="1"/>
          <p:nvPr/>
        </p:nvSpPr>
        <p:spPr>
          <a:xfrm>
            <a:off x="13000037" y="2392362"/>
            <a:ext cx="8534400" cy="9571851"/>
          </a:xfrm>
          <a:prstGeom prst="rect">
            <a:avLst/>
          </a:prstGeom>
          <a:noFill/>
        </p:spPr>
        <p:txBody>
          <a:bodyPr wrap="square" rtlCol="0">
            <a:spAutoFit/>
          </a:bodyPr>
          <a:lstStyle/>
          <a:p>
            <a:pPr>
              <a:spcAft>
                <a:spcPts val="600"/>
              </a:spcAft>
            </a:pPr>
            <a:r>
              <a:rPr lang="en-US" sz="3600" b="1" u="sng" dirty="0"/>
              <a:t>Aims of this section</a:t>
            </a:r>
          </a:p>
          <a:p>
            <a:pPr marL="285750" indent="-285750">
              <a:spcAft>
                <a:spcPts val="600"/>
              </a:spcAft>
              <a:buFont typeface="Arial" panose="020B0604020202020204" pitchFamily="34" charset="0"/>
              <a:buChar char="•"/>
            </a:pPr>
            <a:r>
              <a:rPr lang="en-US" sz="3600" dirty="0"/>
              <a:t>Mapping process</a:t>
            </a:r>
          </a:p>
          <a:p>
            <a:pPr marL="285750" indent="-285750">
              <a:spcAft>
                <a:spcPts val="600"/>
              </a:spcAft>
              <a:buFont typeface="Arial" panose="020B0604020202020204" pitchFamily="34" charset="0"/>
              <a:buChar char="•"/>
            </a:pPr>
            <a:r>
              <a:rPr lang="en-US" sz="3600" dirty="0"/>
              <a:t>Start with specific information requirements</a:t>
            </a:r>
          </a:p>
          <a:p>
            <a:pPr marL="285750" indent="-285750">
              <a:spcAft>
                <a:spcPts val="600"/>
              </a:spcAft>
              <a:buFont typeface="Arial" panose="020B0604020202020204" pitchFamily="34" charset="0"/>
              <a:buChar char="•"/>
            </a:pPr>
            <a:r>
              <a:rPr lang="en-US" sz="3600" dirty="0"/>
              <a:t>Identify specific analytical techniques</a:t>
            </a:r>
          </a:p>
          <a:p>
            <a:pPr marL="285750" indent="-285750">
              <a:spcAft>
                <a:spcPts val="600"/>
              </a:spcAft>
              <a:buFont typeface="Arial" panose="020B0604020202020204" pitchFamily="34" charset="0"/>
              <a:buChar char="•"/>
            </a:pPr>
            <a:r>
              <a:rPr lang="en-US" sz="3600" dirty="0"/>
              <a:t>Present a model that can be used in the dialogue between management and analyst</a:t>
            </a:r>
          </a:p>
          <a:p>
            <a:pPr marL="285750" indent="-285750">
              <a:spcAft>
                <a:spcPts val="600"/>
              </a:spcAft>
              <a:buFont typeface="Arial" panose="020B0604020202020204" pitchFamily="34" charset="0"/>
              <a:buChar char="•"/>
            </a:pPr>
            <a:endParaRPr lang="en-US" sz="3600" dirty="0"/>
          </a:p>
          <a:p>
            <a:pPr>
              <a:spcAft>
                <a:spcPts val="600"/>
              </a:spcAft>
            </a:pPr>
            <a:r>
              <a:rPr lang="en-US" sz="3600" b="1" u="sng" dirty="0"/>
              <a:t>A caution</a:t>
            </a:r>
            <a:r>
              <a:rPr lang="en-US" sz="3600" dirty="0"/>
              <a:t>: requesting a specific analysis be done can result in misalignment with analytics staff.</a:t>
            </a:r>
          </a:p>
          <a:p>
            <a:pPr>
              <a:spcAft>
                <a:spcPts val="600"/>
              </a:spcAft>
            </a:pPr>
            <a:endParaRPr lang="en-US" sz="3600" dirty="0"/>
          </a:p>
          <a:p>
            <a:pPr>
              <a:spcAft>
                <a:spcPts val="600"/>
              </a:spcAft>
            </a:pPr>
            <a:r>
              <a:rPr lang="en-US" sz="3600" dirty="0"/>
              <a:t>As the text suggests, always start with the business needs and allow analytics staff to work out the necessary methods</a:t>
            </a:r>
          </a:p>
        </p:txBody>
      </p:sp>
    </p:spTree>
    <p:extLst>
      <p:ext uri="{BB962C8B-B14F-4D97-AF65-F5344CB8AC3E}">
        <p14:creationId xmlns:p14="http://schemas.microsoft.com/office/powerpoint/2010/main" val="3143983177"/>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2BCB2AD5-A6D1-1E42-8005-C168800C4C4F}"/>
              </a:ext>
            </a:extLst>
          </p:cNvPr>
          <p:cNvSpPr/>
          <p:nvPr/>
        </p:nvSpPr>
        <p:spPr>
          <a:xfrm>
            <a:off x="11704637" y="2087562"/>
            <a:ext cx="11125199" cy="9829800"/>
          </a:xfrm>
          <a:prstGeom prst="roundRect">
            <a:avLst>
              <a:gd name="adj" fmla="val 3110"/>
            </a:avLst>
          </a:prstGeom>
          <a:solidFill>
            <a:srgbClr val="E2C044"/>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Data Driven Methods</a:t>
            </a:r>
          </a:p>
        </p:txBody>
      </p:sp>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Analytical methods</a:t>
            </a:r>
          </a:p>
        </p:txBody>
      </p:sp>
      <p:sp>
        <p:nvSpPr>
          <p:cNvPr id="3" name="Rounded Rectangle 2">
            <a:extLst>
              <a:ext uri="{FF2B5EF4-FFF2-40B4-BE49-F238E27FC236}">
                <a16:creationId xmlns:a16="http://schemas.microsoft.com/office/drawing/2014/main" id="{C66C0865-9B02-2346-8114-D3F9CB681CAC}"/>
              </a:ext>
            </a:extLst>
          </p:cNvPr>
          <p:cNvSpPr/>
          <p:nvPr/>
        </p:nvSpPr>
        <p:spPr>
          <a:xfrm>
            <a:off x="731837" y="3078162"/>
            <a:ext cx="5257800" cy="8686800"/>
          </a:xfrm>
          <a:prstGeom prst="roundRect">
            <a:avLst>
              <a:gd name="adj" fmla="val 3110"/>
            </a:avLst>
          </a:prstGeom>
          <a:solidFill>
            <a:srgbClr val="D3D0CB"/>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Data management competencies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Lists</a:t>
            </a:r>
          </a:p>
          <a:p>
            <a:pPr marL="285750" indent="-285750">
              <a:buFont typeface="Arial" panose="020B0604020202020204" pitchFamily="34" charset="0"/>
              <a:buChar char="•"/>
            </a:pPr>
            <a:r>
              <a:rPr lang="en-US" sz="4000" dirty="0">
                <a:solidFill>
                  <a:schemeClr val="tx1">
                    <a:lumMod val="75000"/>
                    <a:lumOff val="25000"/>
                  </a:schemeClr>
                </a:solidFill>
              </a:rPr>
              <a:t>One-off reports</a:t>
            </a:r>
          </a:p>
          <a:p>
            <a:pPr marL="285750" indent="-285750">
              <a:buFont typeface="Arial" panose="020B0604020202020204" pitchFamily="34" charset="0"/>
              <a:buChar char="•"/>
            </a:pPr>
            <a:r>
              <a:rPr lang="en-US" sz="4000" dirty="0">
                <a:solidFill>
                  <a:schemeClr val="tx1">
                    <a:lumMod val="75000"/>
                    <a:lumOff val="25000"/>
                  </a:schemeClr>
                </a:solidFill>
              </a:rPr>
              <a:t>Manual reports</a:t>
            </a:r>
          </a:p>
          <a:p>
            <a:pPr marL="285750" indent="-285750">
              <a:buFont typeface="Arial" panose="020B0604020202020204" pitchFamily="34" charset="0"/>
              <a:buChar char="•"/>
            </a:pPr>
            <a:r>
              <a:rPr lang="en-US" sz="4000" dirty="0">
                <a:solidFill>
                  <a:schemeClr val="tx1">
                    <a:lumMod val="75000"/>
                    <a:lumOff val="25000"/>
                  </a:schemeClr>
                </a:solidFill>
              </a:rPr>
              <a:t>On demand</a:t>
            </a:r>
          </a:p>
          <a:p>
            <a:pPr marL="285750" indent="-285750">
              <a:buFont typeface="Arial" panose="020B0604020202020204" pitchFamily="34" charset="0"/>
              <a:buChar char="•"/>
            </a:pPr>
            <a:r>
              <a:rPr lang="en-US" sz="4000" dirty="0">
                <a:solidFill>
                  <a:schemeClr val="tx1">
                    <a:lumMod val="75000"/>
                    <a:lumOff val="25000"/>
                  </a:schemeClr>
                </a:solidFill>
              </a:rPr>
              <a:t>Event driven</a:t>
            </a:r>
          </a:p>
        </p:txBody>
      </p:sp>
      <p:sp>
        <p:nvSpPr>
          <p:cNvPr id="7" name="Rounded Rectangle 6">
            <a:extLst>
              <a:ext uri="{FF2B5EF4-FFF2-40B4-BE49-F238E27FC236}">
                <a16:creationId xmlns:a16="http://schemas.microsoft.com/office/drawing/2014/main" id="{3FBD2CF7-845A-804B-8A1B-F21A52569BB6}"/>
              </a:ext>
            </a:extLst>
          </p:cNvPr>
          <p:cNvSpPr/>
          <p:nvPr/>
        </p:nvSpPr>
        <p:spPr>
          <a:xfrm>
            <a:off x="6294437" y="3078162"/>
            <a:ext cx="5257800" cy="8686800"/>
          </a:xfrm>
          <a:prstGeom prst="roundRect">
            <a:avLst>
              <a:gd name="adj" fmla="val 3110"/>
            </a:avLst>
          </a:prstGeom>
          <a:solidFill>
            <a:srgbClr val="9FB1BC"/>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Hypothesis driven methods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1 to 1 analysis</a:t>
            </a:r>
          </a:p>
          <a:p>
            <a:pPr marL="1406525" lvl="1" indent="-285750">
              <a:buFont typeface="Arial" panose="020B0604020202020204" pitchFamily="34" charset="0"/>
              <a:buChar char="•"/>
            </a:pPr>
            <a:r>
              <a:rPr lang="en-US" sz="4000" dirty="0">
                <a:solidFill>
                  <a:schemeClr val="tx1">
                    <a:lumMod val="75000"/>
                    <a:lumOff val="25000"/>
                  </a:schemeClr>
                </a:solidFill>
              </a:rPr>
              <a:t>Pairwise testing</a:t>
            </a:r>
          </a:p>
          <a:p>
            <a:pPr marL="1406525" lvl="1" indent="-285750">
              <a:buFont typeface="Arial" panose="020B0604020202020204" pitchFamily="34" charset="0"/>
              <a:buChar char="•"/>
            </a:pPr>
            <a:r>
              <a:rPr lang="en-US" sz="4000" dirty="0">
                <a:solidFill>
                  <a:schemeClr val="tx1">
                    <a:lumMod val="75000"/>
                    <a:lumOff val="25000"/>
                  </a:schemeClr>
                </a:solidFill>
              </a:rPr>
              <a:t>Independent testing</a:t>
            </a:r>
          </a:p>
          <a:p>
            <a:pPr marL="285750" indent="-285750">
              <a:buFont typeface="Arial" panose="020B0604020202020204" pitchFamily="34" charset="0"/>
              <a:buChar char="•"/>
            </a:pPr>
            <a:r>
              <a:rPr lang="en-US" sz="4000" dirty="0">
                <a:solidFill>
                  <a:schemeClr val="tx1">
                    <a:lumMod val="75000"/>
                    <a:lumOff val="25000"/>
                  </a:schemeClr>
                </a:solidFill>
              </a:rPr>
              <a:t>1 to many analysis</a:t>
            </a:r>
          </a:p>
          <a:p>
            <a:pPr marL="1406525" lvl="1" indent="-285750">
              <a:buFont typeface="Arial" panose="020B0604020202020204" pitchFamily="34" charset="0"/>
              <a:buChar char="•"/>
            </a:pPr>
            <a:r>
              <a:rPr lang="en-US" sz="4000" dirty="0">
                <a:solidFill>
                  <a:schemeClr val="tx1">
                    <a:lumMod val="75000"/>
                    <a:lumOff val="25000"/>
                  </a:schemeClr>
                </a:solidFill>
              </a:rPr>
              <a:t>Estimate</a:t>
            </a:r>
          </a:p>
          <a:p>
            <a:pPr marL="1406525" lvl="1" indent="-285750">
              <a:buFont typeface="Arial" panose="020B0604020202020204" pitchFamily="34" charset="0"/>
              <a:buChar char="•"/>
            </a:pPr>
            <a:r>
              <a:rPr lang="en-US" sz="4000" dirty="0">
                <a:solidFill>
                  <a:schemeClr val="tx1">
                    <a:lumMod val="75000"/>
                    <a:lumOff val="25000"/>
                  </a:schemeClr>
                </a:solidFill>
              </a:rPr>
              <a:t>Profile</a:t>
            </a:r>
          </a:p>
          <a:p>
            <a:pPr marL="1406525" lvl="1" indent="-285750">
              <a:buFont typeface="Arial" panose="020B0604020202020204" pitchFamily="34" charset="0"/>
              <a:buChar char="•"/>
            </a:pPr>
            <a:r>
              <a:rPr lang="en-US" sz="4000" dirty="0">
                <a:solidFill>
                  <a:schemeClr val="tx1">
                    <a:lumMod val="75000"/>
                    <a:lumOff val="25000"/>
                  </a:schemeClr>
                </a:solidFill>
              </a:rPr>
              <a:t>Grouping</a:t>
            </a:r>
          </a:p>
          <a:p>
            <a:pPr marL="1406525" lvl="1" indent="-285750">
              <a:buFont typeface="Arial" panose="020B0604020202020204" pitchFamily="34" charset="0"/>
              <a:buChar char="•"/>
            </a:pPr>
            <a:r>
              <a:rPr lang="en-US" sz="4000" dirty="0">
                <a:solidFill>
                  <a:schemeClr val="tx1">
                    <a:lumMod val="75000"/>
                    <a:lumOff val="25000"/>
                  </a:schemeClr>
                </a:solidFill>
              </a:rPr>
              <a:t>Ranging</a:t>
            </a:r>
          </a:p>
        </p:txBody>
      </p:sp>
      <p:sp>
        <p:nvSpPr>
          <p:cNvPr id="8" name="Rounded Rectangle 7">
            <a:extLst>
              <a:ext uri="{FF2B5EF4-FFF2-40B4-BE49-F238E27FC236}">
                <a16:creationId xmlns:a16="http://schemas.microsoft.com/office/drawing/2014/main" id="{C6545411-B5E9-FE4E-9EBD-5321B759FC4B}"/>
              </a:ext>
            </a:extLst>
          </p:cNvPr>
          <p:cNvSpPr/>
          <p:nvPr/>
        </p:nvSpPr>
        <p:spPr>
          <a:xfrm>
            <a:off x="11857037" y="3078162"/>
            <a:ext cx="5257800" cy="8686800"/>
          </a:xfrm>
          <a:prstGeom prst="roundRect">
            <a:avLst>
              <a:gd name="adj" fmla="val 3110"/>
            </a:avLst>
          </a:prstGeom>
          <a:solidFill>
            <a:srgbClr val="6E8898"/>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bg1">
                    <a:lumMod val="95000"/>
                  </a:schemeClr>
                </a:solidFill>
              </a:rPr>
              <a:t>Exploratory techniques</a:t>
            </a:r>
          </a:p>
          <a:p>
            <a:pPr algn="ctr"/>
            <a:endParaRPr lang="en-US" sz="4000" dirty="0">
              <a:solidFill>
                <a:schemeClr val="bg1">
                  <a:lumMod val="95000"/>
                </a:schemeClr>
              </a:solidFill>
            </a:endParaRPr>
          </a:p>
          <a:p>
            <a:pPr algn="ctr"/>
            <a:endParaRPr lang="en-US" sz="4000" dirty="0">
              <a:solidFill>
                <a:schemeClr val="bg1">
                  <a:lumMod val="95000"/>
                </a:schemeClr>
              </a:solidFill>
            </a:endParaRPr>
          </a:p>
          <a:p>
            <a:pPr marL="285750" indent="-285750">
              <a:buFont typeface="Arial" panose="020B0604020202020204" pitchFamily="34" charset="0"/>
              <a:buChar char="•"/>
            </a:pPr>
            <a:r>
              <a:rPr lang="en-US" sz="4000" dirty="0">
                <a:solidFill>
                  <a:schemeClr val="bg1">
                    <a:lumMod val="95000"/>
                  </a:schemeClr>
                </a:solidFill>
              </a:rPr>
              <a:t>Data reduction</a:t>
            </a:r>
          </a:p>
          <a:p>
            <a:pPr marL="285750" indent="-285750">
              <a:buFont typeface="Arial" panose="020B0604020202020204" pitchFamily="34" charset="0"/>
              <a:buChar char="•"/>
            </a:pPr>
            <a:r>
              <a:rPr lang="en-US" sz="4000" dirty="0">
                <a:solidFill>
                  <a:schemeClr val="bg1">
                    <a:lumMod val="95000"/>
                  </a:schemeClr>
                </a:solidFill>
              </a:rPr>
              <a:t>Cluster analysis</a:t>
            </a:r>
          </a:p>
          <a:p>
            <a:pPr marL="285750" indent="-285750">
              <a:buFont typeface="Arial" panose="020B0604020202020204" pitchFamily="34" charset="0"/>
              <a:buChar char="•"/>
            </a:pPr>
            <a:r>
              <a:rPr lang="en-US" sz="4000" dirty="0">
                <a:solidFill>
                  <a:schemeClr val="bg1">
                    <a:lumMod val="95000"/>
                  </a:schemeClr>
                </a:solidFill>
              </a:rPr>
              <a:t>Cross sales analysis</a:t>
            </a:r>
          </a:p>
          <a:p>
            <a:pPr marL="285750" indent="-285750">
              <a:buFont typeface="Arial" panose="020B0604020202020204" pitchFamily="34" charset="0"/>
              <a:buChar char="•"/>
            </a:pPr>
            <a:r>
              <a:rPr lang="en-US" sz="4000" dirty="0">
                <a:solidFill>
                  <a:schemeClr val="bg1">
                    <a:lumMod val="95000"/>
                  </a:schemeClr>
                </a:solidFill>
              </a:rPr>
              <a:t>Up-sales analysis</a:t>
            </a:r>
          </a:p>
        </p:txBody>
      </p:sp>
      <p:sp>
        <p:nvSpPr>
          <p:cNvPr id="9" name="Rounded Rectangle 8">
            <a:extLst>
              <a:ext uri="{FF2B5EF4-FFF2-40B4-BE49-F238E27FC236}">
                <a16:creationId xmlns:a16="http://schemas.microsoft.com/office/drawing/2014/main" id="{86362210-2313-0245-B653-10FA650C2D10}"/>
              </a:ext>
            </a:extLst>
          </p:cNvPr>
          <p:cNvSpPr/>
          <p:nvPr/>
        </p:nvSpPr>
        <p:spPr>
          <a:xfrm>
            <a:off x="17419637" y="3108324"/>
            <a:ext cx="5257800" cy="8686800"/>
          </a:xfrm>
          <a:prstGeom prst="roundRect">
            <a:avLst>
              <a:gd name="adj" fmla="val 3110"/>
            </a:avLst>
          </a:prstGeom>
          <a:solidFill>
            <a:srgbClr val="2E5266"/>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t>Data mining with a target variable</a:t>
            </a:r>
          </a:p>
          <a:p>
            <a:pPr algn="ctr"/>
            <a:endParaRPr lang="en-US" sz="4000" dirty="0"/>
          </a:p>
          <a:p>
            <a:pPr marL="285750" indent="-285750">
              <a:buFont typeface="Arial" panose="020B0604020202020204" pitchFamily="34" charset="0"/>
              <a:buChar char="•"/>
            </a:pPr>
            <a:r>
              <a:rPr lang="en-US" sz="4000" dirty="0"/>
              <a:t>Prediction of</a:t>
            </a:r>
          </a:p>
          <a:p>
            <a:pPr marL="1406525" lvl="1" indent="-285750">
              <a:buFont typeface="Arial" panose="020B0604020202020204" pitchFamily="34" charset="0"/>
              <a:buChar char="•"/>
            </a:pPr>
            <a:r>
              <a:rPr lang="en-US" sz="4000" dirty="0"/>
              <a:t>Estimate</a:t>
            </a:r>
          </a:p>
          <a:p>
            <a:pPr marL="1406525" lvl="1" indent="-285750">
              <a:buFont typeface="Arial" panose="020B0604020202020204" pitchFamily="34" charset="0"/>
              <a:buChar char="•"/>
            </a:pPr>
            <a:r>
              <a:rPr lang="en-US" sz="4000" dirty="0"/>
              <a:t>Profile</a:t>
            </a:r>
          </a:p>
          <a:p>
            <a:pPr marL="1406525" lvl="1" indent="-285750">
              <a:buFont typeface="Arial" panose="020B0604020202020204" pitchFamily="34" charset="0"/>
              <a:buChar char="•"/>
            </a:pPr>
            <a:r>
              <a:rPr lang="en-US" sz="4000" dirty="0"/>
              <a:t>Grouping</a:t>
            </a:r>
          </a:p>
          <a:p>
            <a:pPr marL="1406525" lvl="1" indent="-285750">
              <a:buFont typeface="Arial" panose="020B0604020202020204" pitchFamily="34" charset="0"/>
              <a:buChar char="•"/>
            </a:pPr>
            <a:r>
              <a:rPr lang="en-US" sz="4000" dirty="0"/>
              <a:t>Ranging</a:t>
            </a:r>
          </a:p>
        </p:txBody>
      </p:sp>
    </p:spTree>
    <p:extLst>
      <p:ext uri="{BB962C8B-B14F-4D97-AF65-F5344CB8AC3E}">
        <p14:creationId xmlns:p14="http://schemas.microsoft.com/office/powerpoint/2010/main" val="259078854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6605F-D865-B245-A8F5-2E2A29F07C30}"/>
              </a:ext>
            </a:extLst>
          </p:cNvPr>
          <p:cNvSpPr>
            <a:spLocks noGrp="1"/>
          </p:cNvSpPr>
          <p:nvPr>
            <p:ph type="title"/>
          </p:nvPr>
        </p:nvSpPr>
        <p:spPr/>
        <p:txBody>
          <a:bodyPr/>
          <a:lstStyle/>
          <a:p>
            <a:r>
              <a:rPr lang="en-US" dirty="0"/>
              <a:t>Data management techniques</a:t>
            </a:r>
          </a:p>
        </p:txBody>
      </p:sp>
      <p:sp>
        <p:nvSpPr>
          <p:cNvPr id="3" name="Rounded Rectangle 2">
            <a:extLst>
              <a:ext uri="{FF2B5EF4-FFF2-40B4-BE49-F238E27FC236}">
                <a16:creationId xmlns:a16="http://schemas.microsoft.com/office/drawing/2014/main" id="{C66C0865-9B02-2346-8114-D3F9CB681CAC}"/>
              </a:ext>
            </a:extLst>
          </p:cNvPr>
          <p:cNvSpPr/>
          <p:nvPr/>
        </p:nvSpPr>
        <p:spPr>
          <a:xfrm>
            <a:off x="2103437" y="3078162"/>
            <a:ext cx="5257800" cy="8686800"/>
          </a:xfrm>
          <a:prstGeom prst="roundRect">
            <a:avLst>
              <a:gd name="adj" fmla="val 3110"/>
            </a:avLst>
          </a:prstGeom>
          <a:solidFill>
            <a:srgbClr val="D3D0CB"/>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4000" dirty="0">
                <a:solidFill>
                  <a:schemeClr val="tx1">
                    <a:lumMod val="75000"/>
                    <a:lumOff val="25000"/>
                  </a:schemeClr>
                </a:solidFill>
              </a:rPr>
              <a:t>Data management competencies</a:t>
            </a:r>
          </a:p>
          <a:p>
            <a:pPr algn="ctr"/>
            <a:endParaRPr lang="en-US" sz="4000" dirty="0">
              <a:solidFill>
                <a:schemeClr val="tx1">
                  <a:lumMod val="75000"/>
                  <a:lumOff val="25000"/>
                </a:schemeClr>
              </a:solidFill>
            </a:endParaRPr>
          </a:p>
          <a:p>
            <a:pPr marL="285750" indent="-285750">
              <a:buFont typeface="Arial" panose="020B0604020202020204" pitchFamily="34" charset="0"/>
              <a:buChar char="•"/>
            </a:pPr>
            <a:r>
              <a:rPr lang="en-US" sz="4000" dirty="0">
                <a:solidFill>
                  <a:schemeClr val="tx1">
                    <a:lumMod val="75000"/>
                    <a:lumOff val="25000"/>
                  </a:schemeClr>
                </a:solidFill>
              </a:rPr>
              <a:t>Lists</a:t>
            </a:r>
          </a:p>
          <a:p>
            <a:pPr marL="285750" indent="-285750">
              <a:buFont typeface="Arial" panose="020B0604020202020204" pitchFamily="34" charset="0"/>
              <a:buChar char="•"/>
            </a:pPr>
            <a:r>
              <a:rPr lang="en-US" sz="4000" dirty="0">
                <a:solidFill>
                  <a:schemeClr val="tx1">
                    <a:lumMod val="75000"/>
                    <a:lumOff val="25000"/>
                  </a:schemeClr>
                </a:solidFill>
              </a:rPr>
              <a:t>One-off reports</a:t>
            </a:r>
          </a:p>
          <a:p>
            <a:pPr marL="285750" indent="-285750">
              <a:buFont typeface="Arial" panose="020B0604020202020204" pitchFamily="34" charset="0"/>
              <a:buChar char="•"/>
            </a:pPr>
            <a:r>
              <a:rPr lang="en-US" sz="4000" dirty="0">
                <a:solidFill>
                  <a:schemeClr val="tx1">
                    <a:lumMod val="75000"/>
                    <a:lumOff val="25000"/>
                  </a:schemeClr>
                </a:solidFill>
              </a:rPr>
              <a:t>Manual reports</a:t>
            </a:r>
          </a:p>
          <a:p>
            <a:pPr marL="285750" indent="-285750">
              <a:buFont typeface="Arial" panose="020B0604020202020204" pitchFamily="34" charset="0"/>
              <a:buChar char="•"/>
            </a:pPr>
            <a:r>
              <a:rPr lang="en-US" sz="4000" dirty="0">
                <a:solidFill>
                  <a:schemeClr val="tx1">
                    <a:lumMod val="75000"/>
                    <a:lumOff val="25000"/>
                  </a:schemeClr>
                </a:solidFill>
              </a:rPr>
              <a:t>On demand</a:t>
            </a:r>
          </a:p>
          <a:p>
            <a:pPr marL="285750" indent="-285750">
              <a:buFont typeface="Arial" panose="020B0604020202020204" pitchFamily="34" charset="0"/>
              <a:buChar char="•"/>
            </a:pPr>
            <a:r>
              <a:rPr lang="en-US" sz="4000" dirty="0">
                <a:solidFill>
                  <a:schemeClr val="tx1">
                    <a:lumMod val="75000"/>
                    <a:lumOff val="25000"/>
                  </a:schemeClr>
                </a:solidFill>
              </a:rPr>
              <a:t>Event driven</a:t>
            </a:r>
          </a:p>
        </p:txBody>
      </p:sp>
      <p:sp>
        <p:nvSpPr>
          <p:cNvPr id="4" name="TextBox 3">
            <a:extLst>
              <a:ext uri="{FF2B5EF4-FFF2-40B4-BE49-F238E27FC236}">
                <a16:creationId xmlns:a16="http://schemas.microsoft.com/office/drawing/2014/main" id="{4BCB1777-3959-5C4B-811E-F161FCD1594A}"/>
              </a:ext>
            </a:extLst>
          </p:cNvPr>
          <p:cNvSpPr txBox="1"/>
          <p:nvPr/>
        </p:nvSpPr>
        <p:spPr>
          <a:xfrm>
            <a:off x="10790237" y="3078162"/>
            <a:ext cx="11201400" cy="5940088"/>
          </a:xfrm>
          <a:prstGeom prst="rect">
            <a:avLst/>
          </a:prstGeom>
          <a:noFill/>
        </p:spPr>
        <p:txBody>
          <a:bodyPr wrap="square" rtlCol="0">
            <a:spAutoFit/>
          </a:bodyPr>
          <a:lstStyle/>
          <a:p>
            <a:pPr>
              <a:spcAft>
                <a:spcPts val="600"/>
              </a:spcAft>
            </a:pPr>
            <a:r>
              <a:rPr lang="en-US" sz="4000" dirty="0"/>
              <a:t>Data management</a:t>
            </a:r>
          </a:p>
          <a:p>
            <a:pPr marL="571500" indent="-571500">
              <a:spcAft>
                <a:spcPts val="600"/>
              </a:spcAft>
              <a:buFont typeface="Arial" panose="020B0604020202020204" pitchFamily="34" charset="0"/>
              <a:buChar char="•"/>
            </a:pPr>
            <a:r>
              <a:rPr lang="en-US" sz="4000" dirty="0"/>
              <a:t>Retrieving and presenting the right information in the right way</a:t>
            </a:r>
          </a:p>
          <a:p>
            <a:pPr marL="571500" indent="-571500">
              <a:spcAft>
                <a:spcPts val="600"/>
              </a:spcAft>
              <a:buFont typeface="Arial" panose="020B0604020202020204" pitchFamily="34" charset="0"/>
              <a:buChar char="•"/>
            </a:pPr>
            <a:r>
              <a:rPr lang="en-US" sz="4000" dirty="0"/>
              <a:t>Does not require interpretation of the information</a:t>
            </a:r>
          </a:p>
          <a:p>
            <a:pPr marL="571500" indent="-571500">
              <a:spcAft>
                <a:spcPts val="600"/>
              </a:spcAft>
              <a:buFont typeface="Arial" panose="020B0604020202020204" pitchFamily="34" charset="0"/>
              <a:buChar char="•"/>
            </a:pPr>
            <a:r>
              <a:rPr lang="en-US" sz="4000" dirty="0"/>
              <a:t>Does not require additional analytic techniques</a:t>
            </a:r>
          </a:p>
          <a:p>
            <a:pPr marL="571500" indent="-571500">
              <a:spcAft>
                <a:spcPts val="600"/>
              </a:spcAft>
              <a:buFont typeface="Arial" panose="020B0604020202020204" pitchFamily="34" charset="0"/>
              <a:buChar char="•"/>
            </a:pPr>
            <a:r>
              <a:rPr lang="en-US" sz="4000" dirty="0"/>
              <a:t>Analyst delivers information and leaves interpretation to their audience</a:t>
            </a:r>
          </a:p>
        </p:txBody>
      </p:sp>
    </p:spTree>
    <p:extLst>
      <p:ext uri="{BB962C8B-B14F-4D97-AF65-F5344CB8AC3E}">
        <p14:creationId xmlns:p14="http://schemas.microsoft.com/office/powerpoint/2010/main" val="4152691423"/>
      </p:ext>
    </p:extLst>
  </p:cSld>
  <p:clrMapOvr>
    <a:masterClrMapping/>
  </p:clrMapOvr>
  <p:transition/>
</p:sld>
</file>

<file path=ppt/theme/theme1.xml><?xml version="1.0" encoding="utf-8"?>
<a:theme xmlns:a="http://schemas.openxmlformats.org/drawingml/2006/main" name="Online Programs Template Whit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Michael Lewis Online PPT Template.potm</Template>
  <TotalTime>13014</TotalTime>
  <Words>667</Words>
  <Application>Microsoft Macintosh PowerPoint</Application>
  <PresentationFormat>Custom</PresentationFormat>
  <Paragraphs>140</Paragraphs>
  <Slides>14</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ＭＳ Ｐゴシック</vt:lpstr>
      <vt:lpstr>Arial</vt:lpstr>
      <vt:lpstr>Calibri</vt:lpstr>
      <vt:lpstr>Online Programs Template White[1]</vt:lpstr>
      <vt:lpstr>PowerPoint Presentation</vt:lpstr>
      <vt:lpstr>Downer from our text</vt:lpstr>
      <vt:lpstr>Downer from our text</vt:lpstr>
      <vt:lpstr>Downer from our text</vt:lpstr>
      <vt:lpstr>Order up</vt:lpstr>
      <vt:lpstr>Order up</vt:lpstr>
      <vt:lpstr>Order up</vt:lpstr>
      <vt:lpstr>Analytical methods</vt:lpstr>
      <vt:lpstr>Data management techniques</vt:lpstr>
      <vt:lpstr>Hypothesis driven methods</vt:lpstr>
      <vt:lpstr>Data driven methods</vt:lpstr>
      <vt:lpstr>Data driven methods</vt:lpstr>
      <vt:lpstr>PowerPoint Presentation</vt:lpstr>
      <vt:lpstr>PowerPoint Presentation</vt:lpstr>
    </vt:vector>
  </TitlesOfParts>
  <Company>University of Nevada Reno</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Strategy Analysis</dc:title>
  <dc:creator>jeff</dc:creator>
  <cp:lastModifiedBy>Jeremy Morris</cp:lastModifiedBy>
  <cp:revision>391</cp:revision>
  <dcterms:created xsi:type="dcterms:W3CDTF">2007-05-02T01:14:38Z</dcterms:created>
  <dcterms:modified xsi:type="dcterms:W3CDTF">2019-07-16T02:35:19Z</dcterms:modified>
</cp:coreProperties>
</file>

<file path=docProps/thumbnail.jpeg>
</file>